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9" r:id="rId4"/>
    <p:sldId id="263" r:id="rId5"/>
    <p:sldId id="260" r:id="rId6"/>
    <p:sldId id="257" r:id="rId7"/>
    <p:sldId id="258" r:id="rId8"/>
  </p:sldIdLst>
  <p:sldSz cx="12192000" cy="6858000"/>
  <p:notesSz cx="7103745" cy="1023429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4EB49"/>
    <a:srgbClr val="FFECB1"/>
    <a:srgbClr val="FFE081"/>
    <a:srgbClr val="FFD247"/>
    <a:srgbClr val="CC9A00"/>
    <a:srgbClr val="883D0B"/>
    <a:srgbClr val="86584E"/>
    <a:srgbClr val="53EE53"/>
    <a:srgbClr val="70F170"/>
    <a:srgbClr val="48EC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2" autoAdjust="0"/>
    <p:restoredTop sz="94660"/>
  </p:normalViewPr>
  <p:slideViewPr>
    <p:cSldViewPr snapToGrid="0">
      <p:cViewPr varScale="1">
        <p:scale>
          <a:sx n="53" d="100"/>
          <a:sy n="53" d="100"/>
        </p:scale>
        <p:origin x="180" y="54"/>
      </p:cViewPr>
      <p:guideLst/>
    </p:cSldViewPr>
  </p:slideViewPr>
  <p:notesTextViewPr>
    <p:cViewPr>
      <p:scale>
        <a:sx n="1" d="1"/>
        <a:sy n="1" d="1"/>
      </p:scale>
      <p:origin x="0" y="0"/>
    </p:cViewPr>
  </p:notesTextViewPr>
  <p:notesViewPr>
    <p:cSldViewPr snapToGrid="0">
      <p:cViewPr varScale="1">
        <p:scale>
          <a:sx n="41" d="100"/>
          <a:sy n="41" d="100"/>
        </p:scale>
        <p:origin x="1794" y="54"/>
      </p:cViewPr>
      <p:guideLst/>
    </p:cSldViewPr>
  </p:notes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presProps" Target="presProps.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1" Type="http://schemas.openxmlformats.org/officeDocument/2006/relationships/tableStyles" Target="tableStyles.xml"/><Relationship Id="rId10" Type="http://schemas.openxmlformats.org/officeDocument/2006/relationships/viewProps" Target="viewProps.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fld id="{FDE934FF-F4E1-47C5-9CA5-30A81DDE2BE4}"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lstStyle/>
          <a:p>
            <a:fld id="{FDE934FF-F4E1-47C5-9CA5-30A81DDE2BE4}"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lstStyle/>
          <a:p>
            <a:fld id="{FDE934FF-F4E1-47C5-9CA5-30A81DDE2BE4}"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DE934FF-F4E1-47C5-9CA5-30A81DDE2BE4}"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E934FF-F4E1-47C5-9CA5-30A81DDE2BE4}"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FDE934FF-F4E1-47C5-9CA5-30A81DDE2BE4}"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FDE934FF-F4E1-47C5-9CA5-30A81DDE2BE4}"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838200" y="365125"/>
            <a:ext cx="10515600" cy="581183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3" name="Date Placeholder 2"/>
          <p:cNvSpPr>
            <a:spLocks noGrp="1"/>
          </p:cNvSpPr>
          <p:nvPr>
            <p:ph type="dt" sz="half" idx="10"/>
          </p:nvPr>
        </p:nvSpPr>
        <p:spPr/>
        <p:txBody>
          <a:bodyPr/>
          <a:lstStyle/>
          <a:p>
            <a:fld id="{FDE934FF-F4E1-47C5-9CA5-30A81DDE2BE4}"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561BA9-CDCF-4958-B8AB-66F3BF063E13}" type="slidenum">
              <a:rPr lang="en-US" smtClean="0"/>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1" Type="http://schemas.openxmlformats.org/officeDocument/2006/relationships/theme" Target="../theme/theme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E934FF-F4E1-47C5-9CA5-30A81DDE2BE4}" type="datetimeFigureOut">
              <a:rPr lang="en-US" smtClean="0"/>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561BA9-CDCF-4958-B8AB-66F3BF063E13}"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grpSp>
        <p:nvGrpSpPr>
          <p:cNvPr id="26" name="Group 25"/>
          <p:cNvGrpSpPr/>
          <p:nvPr/>
        </p:nvGrpSpPr>
        <p:grpSpPr>
          <a:xfrm rot="1200000" flipH="1">
            <a:off x="8938895" y="1901190"/>
            <a:ext cx="1080770" cy="1101725"/>
            <a:chOff x="3774" y="2862"/>
            <a:chExt cx="4857" cy="4587"/>
          </a:xfrm>
        </p:grpSpPr>
        <p:sp>
          <p:nvSpPr>
            <p:cNvPr id="27" name="Freeform 26"/>
            <p:cNvSpPr/>
            <p:nvPr/>
          </p:nvSpPr>
          <p:spPr>
            <a:xfrm rot="20880000">
              <a:off x="3774" y="5238"/>
              <a:ext cx="1021" cy="1541"/>
            </a:xfrm>
            <a:custGeom>
              <a:avLst/>
              <a:gdLst>
                <a:gd name="connsiteX0" fmla="*/ 0 w 1021"/>
                <a:gd name="connsiteY0" fmla="*/ 0 h 1541"/>
                <a:gd name="connsiteX1" fmla="*/ 1021 w 1021"/>
                <a:gd name="connsiteY1" fmla="*/ 1010 h 1541"/>
                <a:gd name="connsiteX2" fmla="*/ 583 w 1021"/>
                <a:gd name="connsiteY2" fmla="*/ 1541 h 1541"/>
                <a:gd name="connsiteX3" fmla="*/ 0 w 1021"/>
                <a:gd name="connsiteY3" fmla="*/ 0 h 1541"/>
              </a:gdLst>
              <a:ahLst/>
              <a:cxnLst>
                <a:cxn ang="0">
                  <a:pos x="connsiteX0" y="connsiteY0"/>
                </a:cxn>
                <a:cxn ang="0">
                  <a:pos x="connsiteX1" y="connsiteY1"/>
                </a:cxn>
                <a:cxn ang="0">
                  <a:pos x="connsiteX2" y="connsiteY2"/>
                </a:cxn>
                <a:cxn ang="0">
                  <a:pos x="connsiteX3" y="connsiteY3"/>
                </a:cxn>
              </a:cxnLst>
              <a:rect l="l" t="t" r="r" b="b"/>
              <a:pathLst>
                <a:path w="1021" h="1541">
                  <a:moveTo>
                    <a:pt x="0" y="0"/>
                  </a:moveTo>
                  <a:cubicBezTo>
                    <a:pt x="479" y="219"/>
                    <a:pt x="708" y="625"/>
                    <a:pt x="1021" y="1010"/>
                  </a:cubicBezTo>
                  <a:lnTo>
                    <a:pt x="583" y="1541"/>
                  </a:lnTo>
                  <a:cubicBezTo>
                    <a:pt x="-83" y="875"/>
                    <a:pt x="31" y="458"/>
                    <a:pt x="0" y="0"/>
                  </a:cubicBezTo>
                  <a:close/>
                </a:path>
              </a:pathLst>
            </a:custGeom>
            <a:solidFill>
              <a:srgbClr val="80C5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8" name="Freeform 27"/>
            <p:cNvSpPr/>
            <p:nvPr/>
          </p:nvSpPr>
          <p:spPr>
            <a:xfrm rot="20880000">
              <a:off x="4208" y="4108"/>
              <a:ext cx="862" cy="2412"/>
            </a:xfrm>
            <a:custGeom>
              <a:avLst/>
              <a:gdLst>
                <a:gd name="connsiteX0" fmla="*/ 190 w 954"/>
                <a:gd name="connsiteY0" fmla="*/ 2734 h 2734"/>
                <a:gd name="connsiteX1" fmla="*/ 362 w 954"/>
                <a:gd name="connsiteY1" fmla="*/ 0 h 2734"/>
                <a:gd name="connsiteX2" fmla="*/ 954 w 954"/>
                <a:gd name="connsiteY2" fmla="*/ 2171 h 2734"/>
                <a:gd name="connsiteX3" fmla="*/ 190 w 954"/>
                <a:gd name="connsiteY3" fmla="*/ 2734 h 2734"/>
              </a:gdLst>
              <a:ahLst/>
              <a:cxnLst>
                <a:cxn ang="0">
                  <a:pos x="connsiteX0" y="connsiteY0"/>
                </a:cxn>
                <a:cxn ang="0">
                  <a:pos x="connsiteX1" y="connsiteY1"/>
                </a:cxn>
                <a:cxn ang="0">
                  <a:pos x="connsiteX2" y="connsiteY2"/>
                </a:cxn>
                <a:cxn ang="0">
                  <a:pos x="connsiteX3" y="connsiteY3"/>
                </a:cxn>
              </a:cxnLst>
              <a:rect l="l" t="t" r="r" b="b"/>
              <a:pathLst>
                <a:path w="954" h="2734">
                  <a:moveTo>
                    <a:pt x="190" y="2734"/>
                  </a:moveTo>
                  <a:cubicBezTo>
                    <a:pt x="-19" y="2161"/>
                    <a:pt x="-166" y="850"/>
                    <a:pt x="362" y="0"/>
                  </a:cubicBezTo>
                  <a:cubicBezTo>
                    <a:pt x="984" y="658"/>
                    <a:pt x="941" y="1417"/>
                    <a:pt x="954" y="2171"/>
                  </a:cubicBezTo>
                  <a:cubicBezTo>
                    <a:pt x="679" y="2315"/>
                    <a:pt x="426" y="2438"/>
                    <a:pt x="190" y="2734"/>
                  </a:cubicBezTo>
                  <a:close/>
                </a:path>
              </a:pathLst>
            </a:custGeom>
            <a:solidFill>
              <a:srgbClr val="649B29"/>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9" name="Freeform 28"/>
            <p:cNvSpPr/>
            <p:nvPr/>
          </p:nvSpPr>
          <p:spPr>
            <a:xfrm rot="20880000">
              <a:off x="4554" y="3326"/>
              <a:ext cx="1420" cy="2781"/>
            </a:xfrm>
            <a:custGeom>
              <a:avLst/>
              <a:gdLst>
                <a:gd name="connsiteX0" fmla="*/ 1576 w 1675"/>
                <a:gd name="connsiteY0" fmla="*/ 0 h 3332"/>
                <a:gd name="connsiteX1" fmla="*/ 6 w 1675"/>
                <a:gd name="connsiteY1" fmla="*/ 3332 h 3332"/>
                <a:gd name="connsiteX2" fmla="*/ 1227 w 1675"/>
                <a:gd name="connsiteY2" fmla="*/ 2747 h 3332"/>
                <a:gd name="connsiteX3" fmla="*/ 1576 w 1675"/>
                <a:gd name="connsiteY3" fmla="*/ 0 h 3332"/>
              </a:gdLst>
              <a:ahLst/>
              <a:cxnLst>
                <a:cxn ang="0">
                  <a:pos x="connsiteX0" y="connsiteY0"/>
                </a:cxn>
                <a:cxn ang="0">
                  <a:pos x="connsiteX1" y="connsiteY1"/>
                </a:cxn>
                <a:cxn ang="0">
                  <a:pos x="connsiteX2" y="connsiteY2"/>
                </a:cxn>
                <a:cxn ang="0">
                  <a:pos x="connsiteX3" y="connsiteY3"/>
                </a:cxn>
              </a:cxnLst>
              <a:rect l="l" t="t" r="r" b="b"/>
              <a:pathLst>
                <a:path w="1675" h="3332">
                  <a:moveTo>
                    <a:pt x="1576" y="0"/>
                  </a:moveTo>
                  <a:cubicBezTo>
                    <a:pt x="49" y="1186"/>
                    <a:pt x="-29" y="2660"/>
                    <a:pt x="6" y="3332"/>
                  </a:cubicBezTo>
                  <a:lnTo>
                    <a:pt x="1227" y="2747"/>
                  </a:lnTo>
                  <a:cubicBezTo>
                    <a:pt x="1829" y="1701"/>
                    <a:pt x="1689" y="855"/>
                    <a:pt x="1576" y="0"/>
                  </a:cubicBezTo>
                  <a:close/>
                </a:path>
              </a:pathLst>
            </a:cu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0" name="Freeform 29"/>
            <p:cNvSpPr/>
            <p:nvPr/>
          </p:nvSpPr>
          <p:spPr>
            <a:xfrm rot="20880000">
              <a:off x="4977" y="2862"/>
              <a:ext cx="3136" cy="2728"/>
            </a:xfrm>
            <a:custGeom>
              <a:avLst/>
              <a:gdLst>
                <a:gd name="connsiteX0" fmla="*/ 3418 w 3418"/>
                <a:gd name="connsiteY0" fmla="*/ 0 h 3018"/>
                <a:gd name="connsiteX1" fmla="*/ 0 w 3418"/>
                <a:gd name="connsiteY1" fmla="*/ 3018 h 3018"/>
                <a:gd name="connsiteX2" fmla="*/ 1656 w 3418"/>
                <a:gd name="connsiteY2" fmla="*/ 2414 h 3018"/>
                <a:gd name="connsiteX3" fmla="*/ 3418 w 3418"/>
                <a:gd name="connsiteY3" fmla="*/ 0 h 3018"/>
              </a:gdLst>
              <a:ahLst/>
              <a:cxnLst>
                <a:cxn ang="0">
                  <a:pos x="connsiteX0" y="connsiteY0"/>
                </a:cxn>
                <a:cxn ang="0">
                  <a:pos x="connsiteX1" y="connsiteY1"/>
                </a:cxn>
                <a:cxn ang="0">
                  <a:pos x="connsiteX2" y="connsiteY2"/>
                </a:cxn>
                <a:cxn ang="0">
                  <a:pos x="connsiteX3" y="connsiteY3"/>
                </a:cxn>
              </a:cxnLst>
              <a:rect l="l" t="t" r="r" b="b"/>
              <a:pathLst>
                <a:path w="3418" h="3018">
                  <a:moveTo>
                    <a:pt x="3418" y="0"/>
                  </a:moveTo>
                  <a:cubicBezTo>
                    <a:pt x="549" y="995"/>
                    <a:pt x="410" y="2224"/>
                    <a:pt x="0" y="3018"/>
                  </a:cubicBezTo>
                  <a:cubicBezTo>
                    <a:pt x="552" y="2817"/>
                    <a:pt x="1104" y="2685"/>
                    <a:pt x="1656" y="2414"/>
                  </a:cubicBezTo>
                  <a:cubicBezTo>
                    <a:pt x="3052" y="1320"/>
                    <a:pt x="3135" y="653"/>
                    <a:pt x="3418" y="0"/>
                  </a:cubicBezTo>
                  <a:close/>
                </a:path>
              </a:pathLst>
            </a:cu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1" name="Freeform 30"/>
            <p:cNvSpPr/>
            <p:nvPr/>
          </p:nvSpPr>
          <p:spPr>
            <a:xfrm rot="420000">
              <a:off x="3802" y="6494"/>
              <a:ext cx="781" cy="562"/>
            </a:xfrm>
            <a:custGeom>
              <a:avLst/>
              <a:gdLst>
                <a:gd name="connsiteX0" fmla="*/ 718 w 781"/>
                <a:gd name="connsiteY0" fmla="*/ 562 h 561"/>
                <a:gd name="connsiteX1" fmla="*/ 0 w 781"/>
                <a:gd name="connsiteY1" fmla="*/ 63 h 561"/>
                <a:gd name="connsiteX2" fmla="*/ 781 w 781"/>
                <a:gd name="connsiteY2" fmla="*/ 73 h 561"/>
                <a:gd name="connsiteX3" fmla="*/ 718 w 781"/>
                <a:gd name="connsiteY3" fmla="*/ 562 h 561"/>
              </a:gdLst>
              <a:ahLst/>
              <a:cxnLst>
                <a:cxn ang="0">
                  <a:pos x="connsiteX0" y="connsiteY0"/>
                </a:cxn>
                <a:cxn ang="0">
                  <a:pos x="connsiteX1" y="connsiteY1"/>
                </a:cxn>
                <a:cxn ang="0">
                  <a:pos x="connsiteX2" y="connsiteY2"/>
                </a:cxn>
                <a:cxn ang="0">
                  <a:pos x="connsiteX3" y="connsiteY3"/>
                </a:cxn>
              </a:cxnLst>
              <a:rect l="l" t="t" r="r" b="b"/>
              <a:pathLst>
                <a:path w="781" h="562">
                  <a:moveTo>
                    <a:pt x="718" y="562"/>
                  </a:moveTo>
                  <a:cubicBezTo>
                    <a:pt x="447" y="499"/>
                    <a:pt x="166" y="343"/>
                    <a:pt x="0" y="63"/>
                  </a:cubicBezTo>
                  <a:cubicBezTo>
                    <a:pt x="260" y="11"/>
                    <a:pt x="416" y="-52"/>
                    <a:pt x="781" y="73"/>
                  </a:cubicBezTo>
                  <a:lnTo>
                    <a:pt x="718" y="562"/>
                  </a:lnTo>
                  <a:close/>
                </a:path>
              </a:pathLst>
            </a:custGeom>
            <a:solidFill>
              <a:srgbClr val="96D0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2" name="Freeform 31"/>
            <p:cNvSpPr/>
            <p:nvPr/>
          </p:nvSpPr>
          <p:spPr>
            <a:xfrm rot="20880000">
              <a:off x="4141" y="3233"/>
              <a:ext cx="4490" cy="4216"/>
            </a:xfrm>
            <a:custGeom>
              <a:avLst/>
              <a:gdLst>
                <a:gd name="connsiteX0" fmla="*/ 3024 w 4490"/>
                <a:gd name="connsiteY0" fmla="*/ 1481 h 4215"/>
                <a:gd name="connsiteX1" fmla="*/ 119 w 4490"/>
                <a:gd name="connsiteY1" fmla="*/ 3078 h 4215"/>
                <a:gd name="connsiteX2" fmla="*/ 882 w 4490"/>
                <a:gd name="connsiteY2" fmla="*/ 4193 h 4215"/>
                <a:gd name="connsiteX3" fmla="*/ 4490 w 4490"/>
                <a:gd name="connsiteY3" fmla="*/ 0 h 4215"/>
                <a:gd name="connsiteX4" fmla="*/ 998 w 4490"/>
                <a:gd name="connsiteY4" fmla="*/ 3683 h 4215"/>
                <a:gd name="connsiteX5" fmla="*/ 905 w 4490"/>
                <a:gd name="connsiteY5" fmla="*/ 2693 h 4215"/>
                <a:gd name="connsiteX6" fmla="*/ 3024 w 4490"/>
                <a:gd name="connsiteY6" fmla="*/ 1481 h 4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90" h="4216">
                  <a:moveTo>
                    <a:pt x="3024" y="1481"/>
                  </a:moveTo>
                  <a:cubicBezTo>
                    <a:pt x="1920" y="2304"/>
                    <a:pt x="642" y="2099"/>
                    <a:pt x="119" y="3078"/>
                  </a:cubicBezTo>
                  <a:cubicBezTo>
                    <a:pt x="-297" y="4183"/>
                    <a:pt x="476" y="4276"/>
                    <a:pt x="882" y="4193"/>
                  </a:cubicBezTo>
                  <a:cubicBezTo>
                    <a:pt x="2805" y="3974"/>
                    <a:pt x="4429" y="849"/>
                    <a:pt x="4490" y="0"/>
                  </a:cubicBezTo>
                  <a:cubicBezTo>
                    <a:pt x="4166" y="890"/>
                    <a:pt x="2361" y="3484"/>
                    <a:pt x="998" y="3683"/>
                  </a:cubicBezTo>
                  <a:cubicBezTo>
                    <a:pt x="218" y="3883"/>
                    <a:pt x="279" y="3151"/>
                    <a:pt x="905" y="2693"/>
                  </a:cubicBezTo>
                  <a:cubicBezTo>
                    <a:pt x="1832" y="2144"/>
                    <a:pt x="2274" y="2335"/>
                    <a:pt x="3024" y="1481"/>
                  </a:cubicBezTo>
                  <a:close/>
                </a:path>
              </a:pathLst>
            </a:custGeom>
            <a:solidFill>
              <a:srgbClr val="5C0E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3" name="Oval 32"/>
            <p:cNvSpPr/>
            <p:nvPr/>
          </p:nvSpPr>
          <p:spPr>
            <a:xfrm rot="960000" flipH="1">
              <a:off x="4052" y="6016"/>
              <a:ext cx="466" cy="571"/>
            </a:xfrm>
            <a:prstGeom prst="ellipse">
              <a:avLst/>
            </a:prstGeom>
            <a:solidFill>
              <a:srgbClr val="5C0E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72" name="Group 71"/>
          <p:cNvGrpSpPr/>
          <p:nvPr/>
        </p:nvGrpSpPr>
        <p:grpSpPr>
          <a:xfrm>
            <a:off x="818515" y="199390"/>
            <a:ext cx="2931160" cy="2931160"/>
            <a:chOff x="1289" y="314"/>
            <a:chExt cx="4616" cy="4616"/>
          </a:xfrm>
        </p:grpSpPr>
        <p:sp>
          <p:nvSpPr>
            <p:cNvPr id="4" name="Oval 3"/>
            <p:cNvSpPr/>
            <p:nvPr/>
          </p:nvSpPr>
          <p:spPr>
            <a:xfrm>
              <a:off x="1289" y="314"/>
              <a:ext cx="4616" cy="46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5" name="Oval 4"/>
            <p:cNvSpPr/>
            <p:nvPr/>
          </p:nvSpPr>
          <p:spPr>
            <a:xfrm>
              <a:off x="1289" y="314"/>
              <a:ext cx="4616" cy="4616"/>
            </a:xfrm>
            <a:prstGeom prst="ellipse">
              <a:avLst/>
            </a:prstGeom>
            <a:noFill/>
            <a:ln w="57150">
              <a:solidFill>
                <a:srgbClr val="44241B"/>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7" name="Text Box 6"/>
            <p:cNvSpPr txBox="1"/>
            <p:nvPr/>
          </p:nvSpPr>
          <p:spPr>
            <a:xfrm rot="21060000">
              <a:off x="1970" y="848"/>
              <a:ext cx="3034" cy="1994"/>
            </a:xfrm>
            <a:prstGeom prst="rect">
              <a:avLst/>
            </a:prstGeom>
            <a:noFill/>
          </p:spPr>
          <p:txBody>
            <a:bodyPr wrap="square" rtlCol="0">
              <a:prstTxWarp prst="textArchUp">
                <a:avLst>
                  <a:gd name="adj" fmla="val 10724941"/>
                </a:avLst>
              </a:prstTxWarp>
              <a:spAutoFit/>
            </a:bodyPr>
            <a:p>
              <a:r>
                <a:rPr lang="en-US" sz="6000" b="1">
                  <a:solidFill>
                    <a:srgbClr val="5C0E03"/>
                  </a:solidFill>
                  <a:effectLst>
                    <a:outerShdw blurRad="38100" dist="19050" dir="2700000" algn="tl" rotWithShape="0">
                      <a:schemeClr val="dk1">
                        <a:alpha val="40000"/>
                      </a:schemeClr>
                    </a:outerShdw>
                  </a:effectLst>
                  <a:latin typeface="Times New Roman" panose="02020603050405020304" charset="0"/>
                </a:rPr>
                <a:t>THIÊN      IỆT</a:t>
              </a:r>
              <a:endParaRPr lang="en-US" sz="6000" b="1">
                <a:solidFill>
                  <a:srgbClr val="5C0E03"/>
                </a:solidFill>
                <a:effectLst>
                  <a:outerShdw blurRad="38100" dist="19050" dir="2700000" algn="tl" rotWithShape="0">
                    <a:schemeClr val="dk1">
                      <a:alpha val="40000"/>
                    </a:schemeClr>
                  </a:outerShdw>
                </a:effectLst>
                <a:latin typeface="Times New Roman" panose="02020603050405020304" charset="0"/>
              </a:endParaRPr>
            </a:p>
          </p:txBody>
        </p:sp>
        <p:pic>
          <p:nvPicPr>
            <p:cNvPr id="8" name="Picture 7" descr="ha thao"/>
            <p:cNvPicPr>
              <a:picLocks noChangeAspect="1"/>
            </p:cNvPicPr>
            <p:nvPr/>
          </p:nvPicPr>
          <p:blipFill>
            <a:blip r:embed="rId1"/>
            <a:stretch>
              <a:fillRect/>
            </a:stretch>
          </p:blipFill>
          <p:spPr>
            <a:xfrm>
              <a:off x="2120" y="488"/>
              <a:ext cx="3262" cy="4025"/>
            </a:xfrm>
            <a:prstGeom prst="rect">
              <a:avLst/>
            </a:prstGeom>
          </p:spPr>
        </p:pic>
        <p:sp>
          <p:nvSpPr>
            <p:cNvPr id="10" name="Text Box 9"/>
            <p:cNvSpPr txBox="1"/>
            <p:nvPr/>
          </p:nvSpPr>
          <p:spPr>
            <a:xfrm>
              <a:off x="1833" y="2387"/>
              <a:ext cx="3446" cy="2233"/>
            </a:xfrm>
            <a:prstGeom prst="rect">
              <a:avLst/>
            </a:prstGeom>
            <a:noFill/>
          </p:spPr>
          <p:txBody>
            <a:bodyPr wrap="square" rtlCol="0">
              <a:prstTxWarp prst="textArchDown">
                <a:avLst>
                  <a:gd name="adj" fmla="val 21538854"/>
                </a:avLst>
              </a:prstTxWarp>
              <a:spAutoFit/>
            </a:bodyPr>
            <a:p>
              <a:r>
                <a:rPr lang="en-US" sz="3600" b="1">
                  <a:solidFill>
                    <a:srgbClr val="5C0E03"/>
                  </a:solidFill>
                  <a:latin typeface="Times New Roman" panose="02020603050405020304" charset="0"/>
                </a:rPr>
                <a:t>ĐÔNG    TRÙNG    HẠ     THẢO</a:t>
              </a:r>
              <a:endParaRPr lang="en-US" sz="3600" b="1">
                <a:solidFill>
                  <a:srgbClr val="5C0E03"/>
                </a:solidFill>
                <a:latin typeface="Times New Roman" panose="02020603050405020304" charset="0"/>
              </a:endParaRPr>
            </a:p>
          </p:txBody>
        </p:sp>
        <p:sp>
          <p:nvSpPr>
            <p:cNvPr id="11" name="Text Box 10"/>
            <p:cNvSpPr txBox="1"/>
            <p:nvPr/>
          </p:nvSpPr>
          <p:spPr>
            <a:xfrm>
              <a:off x="2273" y="1320"/>
              <a:ext cx="2624" cy="2281"/>
            </a:xfrm>
            <a:prstGeom prst="rect">
              <a:avLst/>
            </a:prstGeom>
            <a:noFill/>
          </p:spPr>
          <p:txBody>
            <a:bodyPr wrap="square" rtlCol="0">
              <a:prstTxWarp prst="textArchUp">
                <a:avLst/>
              </a:prstTxWarp>
              <a:spAutoFit/>
            </a:bodyPr>
            <a:p>
              <a:r>
                <a:rPr lang="en-US"/>
                <a:t>GCNĐKHKD: 46G8030507 UBND thị xã Dĩ A</a:t>
              </a:r>
              <a:r>
                <a:rPr lang="vi-VN" altLang="en-US"/>
                <a:t>n </a:t>
              </a:r>
              <a:r>
                <a:rPr lang="en-US"/>
                <a:t>phòng TC-KH </a:t>
              </a:r>
              <a:r>
                <a:rPr lang="vi-VN" altLang="en-US"/>
                <a:t>C</a:t>
              </a:r>
              <a:r>
                <a:rPr lang="en-US"/>
                <a:t>ấp ngày 04/01/2018      </a:t>
              </a:r>
              <a:endParaRPr lang="en-US"/>
            </a:p>
          </p:txBody>
        </p:sp>
        <p:sp>
          <p:nvSpPr>
            <p:cNvPr id="14" name="Text Box 13"/>
            <p:cNvSpPr txBox="1"/>
            <p:nvPr/>
          </p:nvSpPr>
          <p:spPr>
            <a:xfrm>
              <a:off x="2180" y="1347"/>
              <a:ext cx="2787" cy="2688"/>
            </a:xfrm>
            <a:prstGeom prst="rect">
              <a:avLst/>
            </a:prstGeom>
            <a:noFill/>
          </p:spPr>
          <p:txBody>
            <a:bodyPr wrap="square" rtlCol="0">
              <a:prstTxWarp prst="textArchDown">
                <a:avLst/>
              </a:prstTxWarp>
              <a:spAutoFit/>
            </a:bodyPr>
            <a:p>
              <a:pPr algn="l"/>
              <a:r>
                <a:rPr lang="en-US">
                  <a:sym typeface="+mn-ea"/>
                </a:rPr>
                <a:t> 70 đường số 3, khu phố Bình Đường 2, phường Dĩ An, Bình Dương</a:t>
              </a:r>
              <a:endParaRPr lang="en-US"/>
            </a:p>
          </p:txBody>
        </p:sp>
        <p:sp>
          <p:nvSpPr>
            <p:cNvPr id="17" name="Text Box 16"/>
            <p:cNvSpPr txBox="1"/>
            <p:nvPr/>
          </p:nvSpPr>
          <p:spPr>
            <a:xfrm>
              <a:off x="2829" y="3874"/>
              <a:ext cx="1489" cy="366"/>
            </a:xfrm>
            <a:prstGeom prst="rect">
              <a:avLst/>
            </a:prstGeom>
            <a:noFill/>
          </p:spPr>
          <p:txBody>
            <a:bodyPr wrap="square" rtlCol="0">
              <a:prstTxWarp prst="textArchDown">
                <a:avLst/>
              </a:prstTxWarp>
              <a:spAutoFit/>
            </a:bodyPr>
            <a:p>
              <a:r>
                <a:rPr lang="vi-VN" altLang="en-US" b="1">
                  <a:solidFill>
                    <a:srgbClr val="5C0E03"/>
                  </a:solidFill>
                  <a:latin typeface="Times New Roman" panose="02020603050405020304" charset="0"/>
                </a:rPr>
                <a:t>ĐT: 0909405589</a:t>
              </a:r>
              <a:endParaRPr lang="vi-VN" altLang="en-US" b="1">
                <a:solidFill>
                  <a:srgbClr val="5C0E03"/>
                </a:solidFill>
                <a:latin typeface="Times New Roman" panose="02020603050405020304" charset="0"/>
              </a:endParaRPr>
            </a:p>
          </p:txBody>
        </p:sp>
        <p:sp>
          <p:nvSpPr>
            <p:cNvPr id="23" name="Freeform 22"/>
            <p:cNvSpPr/>
            <p:nvPr/>
          </p:nvSpPr>
          <p:spPr>
            <a:xfrm rot="21120000">
              <a:off x="3605" y="1075"/>
              <a:ext cx="142" cy="78"/>
            </a:xfrm>
            <a:custGeom>
              <a:avLst/>
              <a:gdLst>
                <a:gd name="connsiteX0" fmla="*/ 718 w 781"/>
                <a:gd name="connsiteY0" fmla="*/ 562 h 561"/>
                <a:gd name="connsiteX1" fmla="*/ 0 w 781"/>
                <a:gd name="connsiteY1" fmla="*/ 63 h 561"/>
                <a:gd name="connsiteX2" fmla="*/ 781 w 781"/>
                <a:gd name="connsiteY2" fmla="*/ 73 h 561"/>
                <a:gd name="connsiteX3" fmla="*/ 718 w 781"/>
                <a:gd name="connsiteY3" fmla="*/ 562 h 561"/>
              </a:gdLst>
              <a:ahLst/>
              <a:cxnLst>
                <a:cxn ang="0">
                  <a:pos x="connsiteX0" y="connsiteY0"/>
                </a:cxn>
                <a:cxn ang="0">
                  <a:pos x="connsiteX1" y="connsiteY1"/>
                </a:cxn>
                <a:cxn ang="0">
                  <a:pos x="connsiteX2" y="connsiteY2"/>
                </a:cxn>
                <a:cxn ang="0">
                  <a:pos x="connsiteX3" y="connsiteY3"/>
                </a:cxn>
              </a:cxnLst>
              <a:rect l="l" t="t" r="r" b="b"/>
              <a:pathLst>
                <a:path w="781" h="562">
                  <a:moveTo>
                    <a:pt x="718" y="562"/>
                  </a:moveTo>
                  <a:cubicBezTo>
                    <a:pt x="447" y="499"/>
                    <a:pt x="166" y="343"/>
                    <a:pt x="0" y="63"/>
                  </a:cubicBezTo>
                  <a:cubicBezTo>
                    <a:pt x="260" y="11"/>
                    <a:pt x="416" y="-52"/>
                    <a:pt x="781" y="73"/>
                  </a:cubicBezTo>
                  <a:lnTo>
                    <a:pt x="718" y="562"/>
                  </a:lnTo>
                  <a:close/>
                </a:path>
              </a:pathLst>
            </a:custGeom>
            <a:solidFill>
              <a:srgbClr val="FFEC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9" name="Freeform 18"/>
            <p:cNvSpPr/>
            <p:nvPr/>
          </p:nvSpPr>
          <p:spPr>
            <a:xfrm rot="19980000">
              <a:off x="3591" y="907"/>
              <a:ext cx="186" cy="213"/>
            </a:xfrm>
            <a:custGeom>
              <a:avLst/>
              <a:gdLst>
                <a:gd name="connsiteX0" fmla="*/ 0 w 1021"/>
                <a:gd name="connsiteY0" fmla="*/ 0 h 1541"/>
                <a:gd name="connsiteX1" fmla="*/ 1021 w 1021"/>
                <a:gd name="connsiteY1" fmla="*/ 1010 h 1541"/>
                <a:gd name="connsiteX2" fmla="*/ 583 w 1021"/>
                <a:gd name="connsiteY2" fmla="*/ 1541 h 1541"/>
                <a:gd name="connsiteX3" fmla="*/ 0 w 1021"/>
                <a:gd name="connsiteY3" fmla="*/ 0 h 1541"/>
              </a:gdLst>
              <a:ahLst/>
              <a:cxnLst>
                <a:cxn ang="0">
                  <a:pos x="connsiteX0" y="connsiteY0"/>
                </a:cxn>
                <a:cxn ang="0">
                  <a:pos x="connsiteX1" y="connsiteY1"/>
                </a:cxn>
                <a:cxn ang="0">
                  <a:pos x="connsiteX2" y="connsiteY2"/>
                </a:cxn>
                <a:cxn ang="0">
                  <a:pos x="connsiteX3" y="connsiteY3"/>
                </a:cxn>
              </a:cxnLst>
              <a:rect l="l" t="t" r="r" b="b"/>
              <a:pathLst>
                <a:path w="1021" h="1541">
                  <a:moveTo>
                    <a:pt x="0" y="0"/>
                  </a:moveTo>
                  <a:cubicBezTo>
                    <a:pt x="479" y="219"/>
                    <a:pt x="708" y="625"/>
                    <a:pt x="1021" y="1010"/>
                  </a:cubicBezTo>
                  <a:lnTo>
                    <a:pt x="583" y="1541"/>
                  </a:lnTo>
                  <a:cubicBezTo>
                    <a:pt x="-83" y="875"/>
                    <a:pt x="31" y="458"/>
                    <a:pt x="0" y="0"/>
                  </a:cubicBezTo>
                  <a:close/>
                </a:path>
              </a:pathLst>
            </a:custGeom>
            <a:solidFill>
              <a:srgbClr val="FFE0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0" name="Freeform 19"/>
            <p:cNvSpPr/>
            <p:nvPr/>
          </p:nvSpPr>
          <p:spPr>
            <a:xfrm rot="19980000">
              <a:off x="3624" y="743"/>
              <a:ext cx="157" cy="333"/>
            </a:xfrm>
            <a:custGeom>
              <a:avLst/>
              <a:gdLst>
                <a:gd name="connsiteX0" fmla="*/ 190 w 954"/>
                <a:gd name="connsiteY0" fmla="*/ 2734 h 2734"/>
                <a:gd name="connsiteX1" fmla="*/ 362 w 954"/>
                <a:gd name="connsiteY1" fmla="*/ 0 h 2734"/>
                <a:gd name="connsiteX2" fmla="*/ 954 w 954"/>
                <a:gd name="connsiteY2" fmla="*/ 2171 h 2734"/>
                <a:gd name="connsiteX3" fmla="*/ 190 w 954"/>
                <a:gd name="connsiteY3" fmla="*/ 2734 h 2734"/>
              </a:gdLst>
              <a:ahLst/>
              <a:cxnLst>
                <a:cxn ang="0">
                  <a:pos x="connsiteX0" y="connsiteY0"/>
                </a:cxn>
                <a:cxn ang="0">
                  <a:pos x="connsiteX1" y="connsiteY1"/>
                </a:cxn>
                <a:cxn ang="0">
                  <a:pos x="connsiteX2" y="connsiteY2"/>
                </a:cxn>
                <a:cxn ang="0">
                  <a:pos x="connsiteX3" y="connsiteY3"/>
                </a:cxn>
              </a:cxnLst>
              <a:rect l="l" t="t" r="r" b="b"/>
              <a:pathLst>
                <a:path w="954" h="2734">
                  <a:moveTo>
                    <a:pt x="190" y="2734"/>
                  </a:moveTo>
                  <a:cubicBezTo>
                    <a:pt x="-19" y="2161"/>
                    <a:pt x="-166" y="850"/>
                    <a:pt x="362" y="0"/>
                  </a:cubicBezTo>
                  <a:cubicBezTo>
                    <a:pt x="984" y="658"/>
                    <a:pt x="941" y="1417"/>
                    <a:pt x="954" y="2171"/>
                  </a:cubicBezTo>
                  <a:cubicBezTo>
                    <a:pt x="679" y="2315"/>
                    <a:pt x="426" y="2438"/>
                    <a:pt x="190" y="2734"/>
                  </a:cubicBezTo>
                  <a:close/>
                </a:path>
              </a:pathLst>
            </a:custGeom>
            <a:solidFill>
              <a:srgbClr val="FFD2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1" name="Freeform 20"/>
            <p:cNvSpPr/>
            <p:nvPr/>
          </p:nvSpPr>
          <p:spPr>
            <a:xfrm rot="19980000">
              <a:off x="3653" y="619"/>
              <a:ext cx="259" cy="384"/>
            </a:xfrm>
            <a:custGeom>
              <a:avLst/>
              <a:gdLst>
                <a:gd name="connsiteX0" fmla="*/ 1576 w 1675"/>
                <a:gd name="connsiteY0" fmla="*/ 0 h 3332"/>
                <a:gd name="connsiteX1" fmla="*/ 6 w 1675"/>
                <a:gd name="connsiteY1" fmla="*/ 3332 h 3332"/>
                <a:gd name="connsiteX2" fmla="*/ 1227 w 1675"/>
                <a:gd name="connsiteY2" fmla="*/ 2747 h 3332"/>
                <a:gd name="connsiteX3" fmla="*/ 1576 w 1675"/>
                <a:gd name="connsiteY3" fmla="*/ 0 h 3332"/>
              </a:gdLst>
              <a:ahLst/>
              <a:cxnLst>
                <a:cxn ang="0">
                  <a:pos x="connsiteX0" y="connsiteY0"/>
                </a:cxn>
                <a:cxn ang="0">
                  <a:pos x="connsiteX1" y="connsiteY1"/>
                </a:cxn>
                <a:cxn ang="0">
                  <a:pos x="connsiteX2" y="connsiteY2"/>
                </a:cxn>
                <a:cxn ang="0">
                  <a:pos x="connsiteX3" y="connsiteY3"/>
                </a:cxn>
              </a:cxnLst>
              <a:rect l="l" t="t" r="r" b="b"/>
              <a:pathLst>
                <a:path w="1675" h="3332">
                  <a:moveTo>
                    <a:pt x="1576" y="0"/>
                  </a:moveTo>
                  <a:cubicBezTo>
                    <a:pt x="49" y="1186"/>
                    <a:pt x="-29" y="2660"/>
                    <a:pt x="6" y="3332"/>
                  </a:cubicBezTo>
                  <a:lnTo>
                    <a:pt x="1227" y="2747"/>
                  </a:lnTo>
                  <a:cubicBezTo>
                    <a:pt x="1829" y="1701"/>
                    <a:pt x="1689" y="855"/>
                    <a:pt x="1576"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2" name="Freeform 21"/>
            <p:cNvSpPr/>
            <p:nvPr/>
          </p:nvSpPr>
          <p:spPr>
            <a:xfrm rot="19980000">
              <a:off x="3693" y="519"/>
              <a:ext cx="571" cy="376"/>
            </a:xfrm>
            <a:custGeom>
              <a:avLst/>
              <a:gdLst>
                <a:gd name="connsiteX0" fmla="*/ 3418 w 3418"/>
                <a:gd name="connsiteY0" fmla="*/ 0 h 3018"/>
                <a:gd name="connsiteX1" fmla="*/ 0 w 3418"/>
                <a:gd name="connsiteY1" fmla="*/ 3018 h 3018"/>
                <a:gd name="connsiteX2" fmla="*/ 1656 w 3418"/>
                <a:gd name="connsiteY2" fmla="*/ 2414 h 3018"/>
                <a:gd name="connsiteX3" fmla="*/ 3418 w 3418"/>
                <a:gd name="connsiteY3" fmla="*/ 0 h 3018"/>
              </a:gdLst>
              <a:ahLst/>
              <a:cxnLst>
                <a:cxn ang="0">
                  <a:pos x="connsiteX0" y="connsiteY0"/>
                </a:cxn>
                <a:cxn ang="0">
                  <a:pos x="connsiteX1" y="connsiteY1"/>
                </a:cxn>
                <a:cxn ang="0">
                  <a:pos x="connsiteX2" y="connsiteY2"/>
                </a:cxn>
                <a:cxn ang="0">
                  <a:pos x="connsiteX3" y="connsiteY3"/>
                </a:cxn>
              </a:cxnLst>
              <a:rect l="l" t="t" r="r" b="b"/>
              <a:pathLst>
                <a:path w="3418" h="3018">
                  <a:moveTo>
                    <a:pt x="3418" y="0"/>
                  </a:moveTo>
                  <a:cubicBezTo>
                    <a:pt x="549" y="995"/>
                    <a:pt x="410" y="2224"/>
                    <a:pt x="0" y="3018"/>
                  </a:cubicBezTo>
                  <a:cubicBezTo>
                    <a:pt x="552" y="2817"/>
                    <a:pt x="1104" y="2685"/>
                    <a:pt x="1656" y="2414"/>
                  </a:cubicBezTo>
                  <a:cubicBezTo>
                    <a:pt x="3052" y="1320"/>
                    <a:pt x="3135" y="653"/>
                    <a:pt x="3418" y="0"/>
                  </a:cubicBezTo>
                  <a:close/>
                </a:path>
              </a:pathLst>
            </a:custGeom>
            <a:solidFill>
              <a:srgbClr val="CC9A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5" name="Oval 24"/>
            <p:cNvSpPr/>
            <p:nvPr/>
          </p:nvSpPr>
          <p:spPr>
            <a:xfrm rot="60000" flipH="1">
              <a:off x="3638" y="953"/>
              <a:ext cx="91" cy="121"/>
            </a:xfrm>
            <a:prstGeom prst="ellipse">
              <a:avLst/>
            </a:prstGeom>
            <a:solidFill>
              <a:srgbClr val="5C0E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4" name="Freeform 23"/>
            <p:cNvSpPr/>
            <p:nvPr/>
          </p:nvSpPr>
          <p:spPr>
            <a:xfrm rot="19980000">
              <a:off x="3626" y="635"/>
              <a:ext cx="834" cy="562"/>
            </a:xfrm>
            <a:custGeom>
              <a:avLst/>
              <a:gdLst>
                <a:gd name="connsiteX0" fmla="*/ 886 w 1320"/>
                <a:gd name="connsiteY0" fmla="*/ 147 h 889"/>
                <a:gd name="connsiteX1" fmla="*/ 28 w 1320"/>
                <a:gd name="connsiteY1" fmla="*/ 544 h 889"/>
                <a:gd name="connsiteX2" fmla="*/ 316 w 1320"/>
                <a:gd name="connsiteY2" fmla="*/ 887 h 889"/>
                <a:gd name="connsiteX3" fmla="*/ 1320 w 1320"/>
                <a:gd name="connsiteY3" fmla="*/ 0 h 889"/>
                <a:gd name="connsiteX4" fmla="*/ 370 w 1320"/>
                <a:gd name="connsiteY4" fmla="*/ 732 h 889"/>
                <a:gd name="connsiteX5" fmla="*/ 294 w 1320"/>
                <a:gd name="connsiteY5" fmla="*/ 462 h 889"/>
                <a:gd name="connsiteX6" fmla="*/ 886 w 1320"/>
                <a:gd name="connsiteY6" fmla="*/ 147 h 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20" h="890">
                  <a:moveTo>
                    <a:pt x="886" y="147"/>
                  </a:moveTo>
                  <a:cubicBezTo>
                    <a:pt x="567" y="351"/>
                    <a:pt x="179" y="302"/>
                    <a:pt x="28" y="544"/>
                  </a:cubicBezTo>
                  <a:cubicBezTo>
                    <a:pt x="-92" y="818"/>
                    <a:pt x="199" y="908"/>
                    <a:pt x="316" y="887"/>
                  </a:cubicBezTo>
                  <a:cubicBezTo>
                    <a:pt x="870" y="833"/>
                    <a:pt x="1302" y="210"/>
                    <a:pt x="1320" y="0"/>
                  </a:cubicBezTo>
                  <a:cubicBezTo>
                    <a:pt x="1227" y="220"/>
                    <a:pt x="777" y="643"/>
                    <a:pt x="370" y="732"/>
                  </a:cubicBezTo>
                  <a:cubicBezTo>
                    <a:pt x="145" y="782"/>
                    <a:pt x="113" y="576"/>
                    <a:pt x="294" y="462"/>
                  </a:cubicBezTo>
                  <a:cubicBezTo>
                    <a:pt x="561" y="326"/>
                    <a:pt x="669" y="359"/>
                    <a:pt x="886" y="147"/>
                  </a:cubicBezTo>
                  <a:close/>
                </a:path>
              </a:pathLst>
            </a:custGeom>
            <a:solidFill>
              <a:srgbClr val="5C0E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sp>
        <p:nvSpPr>
          <p:cNvPr id="43" name="Oval 42"/>
          <p:cNvSpPr/>
          <p:nvPr/>
        </p:nvSpPr>
        <p:spPr>
          <a:xfrm>
            <a:off x="10297160" y="1553845"/>
            <a:ext cx="490220" cy="532130"/>
          </a:xfrm>
          <a:prstGeom prst="ellipse">
            <a:avLst/>
          </a:prstGeom>
          <a:noFill/>
          <a:ln>
            <a:solidFill>
              <a:schemeClr val="tx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4" name="Text Box 43"/>
          <p:cNvSpPr txBox="1"/>
          <p:nvPr/>
        </p:nvSpPr>
        <p:spPr>
          <a:xfrm>
            <a:off x="10368280" y="1610360"/>
            <a:ext cx="419735" cy="368300"/>
          </a:xfrm>
          <a:prstGeom prst="rect">
            <a:avLst/>
          </a:prstGeom>
          <a:noFill/>
        </p:spPr>
        <p:txBody>
          <a:bodyPr wrap="square" rtlCol="0">
            <a:spAutoFit/>
          </a:bodyPr>
          <a:p>
            <a:r>
              <a:rPr lang="vi-VN" altLang="en-US"/>
              <a:t>R</a:t>
            </a:r>
            <a:endParaRPr lang="vi-VN" altLang="en-US"/>
          </a:p>
        </p:txBody>
      </p:sp>
      <p:sp>
        <p:nvSpPr>
          <p:cNvPr id="50" name="Oval 49"/>
          <p:cNvSpPr/>
          <p:nvPr/>
        </p:nvSpPr>
        <p:spPr>
          <a:xfrm>
            <a:off x="5102860" y="2311400"/>
            <a:ext cx="1770380" cy="180086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51" name="Oval 50"/>
          <p:cNvSpPr/>
          <p:nvPr/>
        </p:nvSpPr>
        <p:spPr>
          <a:xfrm>
            <a:off x="4526280" y="1737995"/>
            <a:ext cx="2931160" cy="293116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52" name="Oval 51"/>
          <p:cNvSpPr/>
          <p:nvPr/>
        </p:nvSpPr>
        <p:spPr>
          <a:xfrm>
            <a:off x="4526280" y="1737995"/>
            <a:ext cx="2931160" cy="2931160"/>
          </a:xfrm>
          <a:prstGeom prst="ellipse">
            <a:avLst/>
          </a:prstGeom>
          <a:noFill/>
          <a:ln w="57150">
            <a:solidFill>
              <a:srgbClr val="44241B"/>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53" name="Text Box 52"/>
          <p:cNvSpPr txBox="1"/>
          <p:nvPr/>
        </p:nvSpPr>
        <p:spPr>
          <a:xfrm rot="21060000">
            <a:off x="4958715" y="2077085"/>
            <a:ext cx="1926590" cy="1266190"/>
          </a:xfrm>
          <a:prstGeom prst="rect">
            <a:avLst/>
          </a:prstGeom>
          <a:noFill/>
        </p:spPr>
        <p:txBody>
          <a:bodyPr wrap="square" rtlCol="0">
            <a:prstTxWarp prst="textArchUp">
              <a:avLst>
                <a:gd name="adj" fmla="val 10724941"/>
              </a:avLst>
            </a:prstTxWarp>
            <a:spAutoFit/>
          </a:bodyPr>
          <a:p>
            <a:r>
              <a:rPr lang="en-US" sz="6000" b="1">
                <a:solidFill>
                  <a:srgbClr val="5C0E03"/>
                </a:solidFill>
                <a:effectLst>
                  <a:outerShdw blurRad="38100" dist="19050" dir="2700000" algn="tl" rotWithShape="0">
                    <a:schemeClr val="dk1">
                      <a:alpha val="40000"/>
                    </a:schemeClr>
                  </a:outerShdw>
                </a:effectLst>
                <a:latin typeface="Times New Roman" panose="02020603050405020304" charset="0"/>
              </a:rPr>
              <a:t>THIÊN      IỆT</a:t>
            </a:r>
            <a:endParaRPr lang="en-US" sz="6000" b="1">
              <a:solidFill>
                <a:srgbClr val="5C0E03"/>
              </a:solidFill>
              <a:effectLst>
                <a:outerShdw blurRad="38100" dist="19050" dir="2700000" algn="tl" rotWithShape="0">
                  <a:schemeClr val="dk1">
                    <a:alpha val="40000"/>
                  </a:schemeClr>
                </a:outerShdw>
              </a:effectLst>
              <a:latin typeface="Times New Roman" panose="02020603050405020304" charset="0"/>
            </a:endParaRPr>
          </a:p>
        </p:txBody>
      </p:sp>
      <p:pic>
        <p:nvPicPr>
          <p:cNvPr id="54" name="Picture 53" descr="ha thao"/>
          <p:cNvPicPr>
            <a:picLocks noChangeAspect="1"/>
          </p:cNvPicPr>
          <p:nvPr/>
        </p:nvPicPr>
        <p:blipFill>
          <a:blip r:embed="rId1"/>
          <a:stretch>
            <a:fillRect/>
          </a:stretch>
        </p:blipFill>
        <p:spPr>
          <a:xfrm>
            <a:off x="5053965" y="1848485"/>
            <a:ext cx="2071370" cy="2555875"/>
          </a:xfrm>
          <a:prstGeom prst="rect">
            <a:avLst/>
          </a:prstGeom>
        </p:spPr>
      </p:pic>
      <p:sp>
        <p:nvSpPr>
          <p:cNvPr id="55" name="Text Box 54"/>
          <p:cNvSpPr txBox="1"/>
          <p:nvPr/>
        </p:nvSpPr>
        <p:spPr>
          <a:xfrm>
            <a:off x="4871720" y="3088640"/>
            <a:ext cx="2188210" cy="1417955"/>
          </a:xfrm>
          <a:prstGeom prst="rect">
            <a:avLst/>
          </a:prstGeom>
          <a:noFill/>
        </p:spPr>
        <p:txBody>
          <a:bodyPr wrap="square" rtlCol="0">
            <a:prstTxWarp prst="textArchDown">
              <a:avLst>
                <a:gd name="adj" fmla="val 21538854"/>
              </a:avLst>
            </a:prstTxWarp>
            <a:spAutoFit/>
          </a:bodyPr>
          <a:p>
            <a:r>
              <a:rPr lang="en-US" sz="3600" b="1">
                <a:solidFill>
                  <a:srgbClr val="5C0E03"/>
                </a:solidFill>
                <a:latin typeface="Times New Roman" panose="02020603050405020304" charset="0"/>
              </a:rPr>
              <a:t>ĐÔNG   TRÙNG   HẠ   THẢO</a:t>
            </a:r>
            <a:endParaRPr lang="en-US" sz="3600" b="1">
              <a:solidFill>
                <a:srgbClr val="5C0E03"/>
              </a:solidFill>
              <a:latin typeface="Times New Roman" panose="02020603050405020304" charset="0"/>
            </a:endParaRPr>
          </a:p>
        </p:txBody>
      </p:sp>
      <p:sp>
        <p:nvSpPr>
          <p:cNvPr id="56" name="Text Box 55"/>
          <p:cNvSpPr txBox="1"/>
          <p:nvPr/>
        </p:nvSpPr>
        <p:spPr>
          <a:xfrm>
            <a:off x="5151120" y="2376805"/>
            <a:ext cx="1666240" cy="1448435"/>
          </a:xfrm>
          <a:prstGeom prst="rect">
            <a:avLst/>
          </a:prstGeom>
          <a:noFill/>
        </p:spPr>
        <p:txBody>
          <a:bodyPr wrap="square" rtlCol="0">
            <a:prstTxWarp prst="textArchUp">
              <a:avLst/>
            </a:prstTxWarp>
            <a:spAutoFit/>
          </a:bodyPr>
          <a:p>
            <a:r>
              <a:rPr lang="en-US"/>
              <a:t>GCNĐKHKD: 46G8030507 UBND thị xã Dĩ A</a:t>
            </a:r>
            <a:r>
              <a:rPr lang="vi-VN" altLang="en-US"/>
              <a:t>n </a:t>
            </a:r>
            <a:r>
              <a:rPr lang="en-US"/>
              <a:t>phòng TC-KH </a:t>
            </a:r>
            <a:r>
              <a:rPr lang="vi-VN" altLang="en-US"/>
              <a:t>C</a:t>
            </a:r>
            <a:r>
              <a:rPr lang="en-US"/>
              <a:t>ấp ngày 04/01/2018      </a:t>
            </a:r>
            <a:endParaRPr lang="en-US"/>
          </a:p>
        </p:txBody>
      </p:sp>
      <p:sp>
        <p:nvSpPr>
          <p:cNvPr id="57" name="Text Box 56"/>
          <p:cNvSpPr txBox="1"/>
          <p:nvPr/>
        </p:nvSpPr>
        <p:spPr>
          <a:xfrm>
            <a:off x="5092065" y="2405380"/>
            <a:ext cx="1769745" cy="1706880"/>
          </a:xfrm>
          <a:prstGeom prst="rect">
            <a:avLst/>
          </a:prstGeom>
          <a:noFill/>
        </p:spPr>
        <p:txBody>
          <a:bodyPr wrap="square" rtlCol="0">
            <a:prstTxWarp prst="textArchDown">
              <a:avLst/>
            </a:prstTxWarp>
            <a:spAutoFit/>
          </a:bodyPr>
          <a:p>
            <a:pPr algn="l"/>
            <a:r>
              <a:rPr lang="en-US">
                <a:sym typeface="+mn-ea"/>
              </a:rPr>
              <a:t> 70 đường số 3, khu phố Bình Đường 2, phường Dĩ An, Bình Dương</a:t>
            </a:r>
            <a:endParaRPr lang="en-US"/>
          </a:p>
        </p:txBody>
      </p:sp>
      <p:sp>
        <p:nvSpPr>
          <p:cNvPr id="58" name="Text Box 57"/>
          <p:cNvSpPr txBox="1"/>
          <p:nvPr/>
        </p:nvSpPr>
        <p:spPr>
          <a:xfrm>
            <a:off x="5504180" y="4010025"/>
            <a:ext cx="945515" cy="232410"/>
          </a:xfrm>
          <a:prstGeom prst="rect">
            <a:avLst/>
          </a:prstGeom>
          <a:noFill/>
        </p:spPr>
        <p:txBody>
          <a:bodyPr wrap="square" rtlCol="0">
            <a:prstTxWarp prst="textArchDown">
              <a:avLst/>
            </a:prstTxWarp>
            <a:spAutoFit/>
          </a:bodyPr>
          <a:p>
            <a:r>
              <a:rPr lang="vi-VN" altLang="en-US" b="1">
                <a:solidFill>
                  <a:srgbClr val="5C0E03"/>
                </a:solidFill>
                <a:latin typeface="Times New Roman" panose="02020603050405020304" charset="0"/>
              </a:rPr>
              <a:t>ĐT: 0909405589</a:t>
            </a:r>
            <a:endParaRPr lang="vi-VN" altLang="en-US" b="1">
              <a:solidFill>
                <a:srgbClr val="5C0E03"/>
              </a:solidFill>
              <a:latin typeface="Times New Roman" panose="02020603050405020304" charset="0"/>
            </a:endParaRPr>
          </a:p>
        </p:txBody>
      </p:sp>
      <p:grpSp>
        <p:nvGrpSpPr>
          <p:cNvPr id="59" name="Group 58"/>
          <p:cNvGrpSpPr/>
          <p:nvPr/>
        </p:nvGrpSpPr>
        <p:grpSpPr>
          <a:xfrm rot="180000">
            <a:off x="5514975" y="2710180"/>
            <a:ext cx="1039495" cy="883285"/>
            <a:chOff x="9778" y="1998"/>
            <a:chExt cx="1348" cy="1094"/>
          </a:xfrm>
        </p:grpSpPr>
        <p:grpSp>
          <p:nvGrpSpPr>
            <p:cNvPr id="60" name="Group 59"/>
            <p:cNvGrpSpPr/>
            <p:nvPr/>
          </p:nvGrpSpPr>
          <p:grpSpPr>
            <a:xfrm>
              <a:off x="9778" y="1998"/>
              <a:ext cx="994" cy="1094"/>
              <a:chOff x="9778" y="1998"/>
              <a:chExt cx="994" cy="1094"/>
            </a:xfrm>
          </p:grpSpPr>
          <p:sp>
            <p:nvSpPr>
              <p:cNvPr id="61" name="Freeform 60"/>
              <p:cNvSpPr/>
              <p:nvPr/>
            </p:nvSpPr>
            <p:spPr>
              <a:xfrm rot="19500000">
                <a:off x="9778" y="2672"/>
                <a:ext cx="294" cy="337"/>
              </a:xfrm>
              <a:custGeom>
                <a:avLst/>
                <a:gdLst>
                  <a:gd name="connsiteX0" fmla="*/ 0 w 1021"/>
                  <a:gd name="connsiteY0" fmla="*/ 0 h 1541"/>
                  <a:gd name="connsiteX1" fmla="*/ 1021 w 1021"/>
                  <a:gd name="connsiteY1" fmla="*/ 1010 h 1541"/>
                  <a:gd name="connsiteX2" fmla="*/ 583 w 1021"/>
                  <a:gd name="connsiteY2" fmla="*/ 1541 h 1541"/>
                  <a:gd name="connsiteX3" fmla="*/ 0 w 1021"/>
                  <a:gd name="connsiteY3" fmla="*/ 0 h 1541"/>
                </a:gdLst>
                <a:ahLst/>
                <a:cxnLst>
                  <a:cxn ang="0">
                    <a:pos x="connsiteX0" y="connsiteY0"/>
                  </a:cxn>
                  <a:cxn ang="0">
                    <a:pos x="connsiteX1" y="connsiteY1"/>
                  </a:cxn>
                  <a:cxn ang="0">
                    <a:pos x="connsiteX2" y="connsiteY2"/>
                  </a:cxn>
                  <a:cxn ang="0">
                    <a:pos x="connsiteX3" y="connsiteY3"/>
                  </a:cxn>
                </a:cxnLst>
                <a:rect l="l" t="t" r="r" b="b"/>
                <a:pathLst>
                  <a:path w="1021" h="1541">
                    <a:moveTo>
                      <a:pt x="0" y="0"/>
                    </a:moveTo>
                    <a:cubicBezTo>
                      <a:pt x="479" y="219"/>
                      <a:pt x="708" y="625"/>
                      <a:pt x="1021" y="1010"/>
                    </a:cubicBezTo>
                    <a:lnTo>
                      <a:pt x="583" y="1541"/>
                    </a:lnTo>
                    <a:cubicBezTo>
                      <a:pt x="-83" y="875"/>
                      <a:pt x="31" y="458"/>
                      <a:pt x="0" y="0"/>
                    </a:cubicBezTo>
                    <a:close/>
                  </a:path>
                </a:pathLst>
              </a:cu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62" name="Freeform 61"/>
              <p:cNvSpPr/>
              <p:nvPr/>
            </p:nvSpPr>
            <p:spPr>
              <a:xfrm rot="19500000">
                <a:off x="9814" y="2409"/>
                <a:ext cx="248" cy="527"/>
              </a:xfrm>
              <a:custGeom>
                <a:avLst/>
                <a:gdLst>
                  <a:gd name="connsiteX0" fmla="*/ 190 w 954"/>
                  <a:gd name="connsiteY0" fmla="*/ 2734 h 2734"/>
                  <a:gd name="connsiteX1" fmla="*/ 362 w 954"/>
                  <a:gd name="connsiteY1" fmla="*/ 0 h 2734"/>
                  <a:gd name="connsiteX2" fmla="*/ 954 w 954"/>
                  <a:gd name="connsiteY2" fmla="*/ 2171 h 2734"/>
                  <a:gd name="connsiteX3" fmla="*/ 190 w 954"/>
                  <a:gd name="connsiteY3" fmla="*/ 2734 h 2734"/>
                </a:gdLst>
                <a:ahLst/>
                <a:cxnLst>
                  <a:cxn ang="0">
                    <a:pos x="connsiteX0" y="connsiteY0"/>
                  </a:cxn>
                  <a:cxn ang="0">
                    <a:pos x="connsiteX1" y="connsiteY1"/>
                  </a:cxn>
                  <a:cxn ang="0">
                    <a:pos x="connsiteX2" y="connsiteY2"/>
                  </a:cxn>
                  <a:cxn ang="0">
                    <a:pos x="connsiteX3" y="connsiteY3"/>
                  </a:cxn>
                </a:cxnLst>
                <a:rect l="l" t="t" r="r" b="b"/>
                <a:pathLst>
                  <a:path w="954" h="2734">
                    <a:moveTo>
                      <a:pt x="190" y="2734"/>
                    </a:moveTo>
                    <a:cubicBezTo>
                      <a:pt x="-19" y="2161"/>
                      <a:pt x="-166" y="850"/>
                      <a:pt x="362" y="0"/>
                    </a:cubicBezTo>
                    <a:cubicBezTo>
                      <a:pt x="984" y="658"/>
                      <a:pt x="941" y="1417"/>
                      <a:pt x="954" y="2171"/>
                    </a:cubicBezTo>
                    <a:cubicBezTo>
                      <a:pt x="679" y="2315"/>
                      <a:pt x="426" y="2438"/>
                      <a:pt x="190" y="2734"/>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63" name="Freeform 62"/>
              <p:cNvSpPr/>
              <p:nvPr/>
            </p:nvSpPr>
            <p:spPr>
              <a:xfrm rot="19500000">
                <a:off x="9830" y="2197"/>
                <a:ext cx="410" cy="608"/>
              </a:xfrm>
              <a:custGeom>
                <a:avLst/>
                <a:gdLst>
                  <a:gd name="connsiteX0" fmla="*/ 1576 w 1675"/>
                  <a:gd name="connsiteY0" fmla="*/ 0 h 3332"/>
                  <a:gd name="connsiteX1" fmla="*/ 6 w 1675"/>
                  <a:gd name="connsiteY1" fmla="*/ 3332 h 3332"/>
                  <a:gd name="connsiteX2" fmla="*/ 1227 w 1675"/>
                  <a:gd name="connsiteY2" fmla="*/ 2747 h 3332"/>
                  <a:gd name="connsiteX3" fmla="*/ 1576 w 1675"/>
                  <a:gd name="connsiteY3" fmla="*/ 0 h 3332"/>
                </a:gdLst>
                <a:ahLst/>
                <a:cxnLst>
                  <a:cxn ang="0">
                    <a:pos x="connsiteX0" y="connsiteY0"/>
                  </a:cxn>
                  <a:cxn ang="0">
                    <a:pos x="connsiteX1" y="connsiteY1"/>
                  </a:cxn>
                  <a:cxn ang="0">
                    <a:pos x="connsiteX2" y="connsiteY2"/>
                  </a:cxn>
                  <a:cxn ang="0">
                    <a:pos x="connsiteX3" y="connsiteY3"/>
                  </a:cxn>
                </a:cxnLst>
                <a:rect l="l" t="t" r="r" b="b"/>
                <a:pathLst>
                  <a:path w="1675" h="3332">
                    <a:moveTo>
                      <a:pt x="1576" y="0"/>
                    </a:moveTo>
                    <a:cubicBezTo>
                      <a:pt x="49" y="1186"/>
                      <a:pt x="-29" y="2660"/>
                      <a:pt x="6" y="3332"/>
                    </a:cubicBezTo>
                    <a:lnTo>
                      <a:pt x="1227" y="2747"/>
                    </a:lnTo>
                    <a:cubicBezTo>
                      <a:pt x="1829" y="1701"/>
                      <a:pt x="1689" y="855"/>
                      <a:pt x="1576" y="0"/>
                    </a:cubicBezTo>
                    <a:close/>
                  </a:path>
                </a:pathLst>
              </a:cu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64" name="Freeform 63"/>
              <p:cNvSpPr/>
              <p:nvPr/>
            </p:nvSpPr>
            <p:spPr>
              <a:xfrm rot="19500000">
                <a:off x="9868" y="1998"/>
                <a:ext cx="904" cy="596"/>
              </a:xfrm>
              <a:custGeom>
                <a:avLst/>
                <a:gdLst>
                  <a:gd name="connsiteX0" fmla="*/ 3418 w 3418"/>
                  <a:gd name="connsiteY0" fmla="*/ 0 h 3018"/>
                  <a:gd name="connsiteX1" fmla="*/ 0 w 3418"/>
                  <a:gd name="connsiteY1" fmla="*/ 3018 h 3018"/>
                  <a:gd name="connsiteX2" fmla="*/ 1656 w 3418"/>
                  <a:gd name="connsiteY2" fmla="*/ 2414 h 3018"/>
                  <a:gd name="connsiteX3" fmla="*/ 3418 w 3418"/>
                  <a:gd name="connsiteY3" fmla="*/ 0 h 3018"/>
                </a:gdLst>
                <a:ahLst/>
                <a:cxnLst>
                  <a:cxn ang="0">
                    <a:pos x="connsiteX0" y="connsiteY0"/>
                  </a:cxn>
                  <a:cxn ang="0">
                    <a:pos x="connsiteX1" y="connsiteY1"/>
                  </a:cxn>
                  <a:cxn ang="0">
                    <a:pos x="connsiteX2" y="connsiteY2"/>
                  </a:cxn>
                  <a:cxn ang="0">
                    <a:pos x="connsiteX3" y="connsiteY3"/>
                  </a:cxn>
                </a:cxnLst>
                <a:rect l="l" t="t" r="r" b="b"/>
                <a:pathLst>
                  <a:path w="3418" h="3018">
                    <a:moveTo>
                      <a:pt x="3418" y="0"/>
                    </a:moveTo>
                    <a:cubicBezTo>
                      <a:pt x="549" y="995"/>
                      <a:pt x="410" y="2224"/>
                      <a:pt x="0" y="3018"/>
                    </a:cubicBezTo>
                    <a:cubicBezTo>
                      <a:pt x="552" y="2817"/>
                      <a:pt x="1104" y="2685"/>
                      <a:pt x="1656" y="2414"/>
                    </a:cubicBezTo>
                    <a:cubicBezTo>
                      <a:pt x="3052" y="1320"/>
                      <a:pt x="3135" y="653"/>
                      <a:pt x="3418" y="0"/>
                    </a:cubicBezTo>
                    <a:close/>
                  </a:path>
                </a:pathLst>
              </a:cu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65" name="Freeform 64"/>
              <p:cNvSpPr/>
              <p:nvPr/>
            </p:nvSpPr>
            <p:spPr>
              <a:xfrm rot="20640000">
                <a:off x="9827" y="2970"/>
                <a:ext cx="225" cy="123"/>
              </a:xfrm>
              <a:custGeom>
                <a:avLst/>
                <a:gdLst>
                  <a:gd name="connsiteX0" fmla="*/ 718 w 781"/>
                  <a:gd name="connsiteY0" fmla="*/ 562 h 561"/>
                  <a:gd name="connsiteX1" fmla="*/ 0 w 781"/>
                  <a:gd name="connsiteY1" fmla="*/ 63 h 561"/>
                  <a:gd name="connsiteX2" fmla="*/ 781 w 781"/>
                  <a:gd name="connsiteY2" fmla="*/ 73 h 561"/>
                  <a:gd name="connsiteX3" fmla="*/ 718 w 781"/>
                  <a:gd name="connsiteY3" fmla="*/ 562 h 561"/>
                </a:gdLst>
                <a:ahLst/>
                <a:cxnLst>
                  <a:cxn ang="0">
                    <a:pos x="connsiteX0" y="connsiteY0"/>
                  </a:cxn>
                  <a:cxn ang="0">
                    <a:pos x="connsiteX1" y="connsiteY1"/>
                  </a:cxn>
                  <a:cxn ang="0">
                    <a:pos x="connsiteX2" y="connsiteY2"/>
                  </a:cxn>
                  <a:cxn ang="0">
                    <a:pos x="connsiteX3" y="connsiteY3"/>
                  </a:cxn>
                </a:cxnLst>
                <a:rect l="l" t="t" r="r" b="b"/>
                <a:pathLst>
                  <a:path w="781" h="562">
                    <a:moveTo>
                      <a:pt x="718" y="562"/>
                    </a:moveTo>
                    <a:cubicBezTo>
                      <a:pt x="447" y="499"/>
                      <a:pt x="166" y="343"/>
                      <a:pt x="0" y="63"/>
                    </a:cubicBezTo>
                    <a:cubicBezTo>
                      <a:pt x="260" y="11"/>
                      <a:pt x="416" y="-52"/>
                      <a:pt x="781" y="73"/>
                    </a:cubicBezTo>
                    <a:lnTo>
                      <a:pt x="718" y="562"/>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66" name="Oval 65"/>
              <p:cNvSpPr/>
              <p:nvPr/>
            </p:nvSpPr>
            <p:spPr>
              <a:xfrm rot="21180000" flipH="1">
                <a:off x="9849" y="2784"/>
                <a:ext cx="144" cy="192"/>
              </a:xfrm>
              <a:prstGeom prst="ellipse">
                <a:avLst/>
              </a:prstGeom>
              <a:solidFill>
                <a:srgbClr val="5C0E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sp>
          <p:nvSpPr>
            <p:cNvPr id="67" name="Freeform 66"/>
            <p:cNvSpPr/>
            <p:nvPr/>
          </p:nvSpPr>
          <p:spPr>
            <a:xfrm rot="19500000">
              <a:off x="9806" y="2163"/>
              <a:ext cx="1320" cy="890"/>
            </a:xfrm>
            <a:custGeom>
              <a:avLst/>
              <a:gdLst>
                <a:gd name="connsiteX0" fmla="*/ 886 w 1320"/>
                <a:gd name="connsiteY0" fmla="*/ 147 h 889"/>
                <a:gd name="connsiteX1" fmla="*/ 28 w 1320"/>
                <a:gd name="connsiteY1" fmla="*/ 544 h 889"/>
                <a:gd name="connsiteX2" fmla="*/ 316 w 1320"/>
                <a:gd name="connsiteY2" fmla="*/ 887 h 889"/>
                <a:gd name="connsiteX3" fmla="*/ 1320 w 1320"/>
                <a:gd name="connsiteY3" fmla="*/ 0 h 889"/>
                <a:gd name="connsiteX4" fmla="*/ 370 w 1320"/>
                <a:gd name="connsiteY4" fmla="*/ 732 h 889"/>
                <a:gd name="connsiteX5" fmla="*/ 294 w 1320"/>
                <a:gd name="connsiteY5" fmla="*/ 462 h 889"/>
                <a:gd name="connsiteX6" fmla="*/ 886 w 1320"/>
                <a:gd name="connsiteY6" fmla="*/ 147 h 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20" h="890">
                  <a:moveTo>
                    <a:pt x="886" y="147"/>
                  </a:moveTo>
                  <a:cubicBezTo>
                    <a:pt x="567" y="351"/>
                    <a:pt x="179" y="302"/>
                    <a:pt x="28" y="544"/>
                  </a:cubicBezTo>
                  <a:cubicBezTo>
                    <a:pt x="-92" y="818"/>
                    <a:pt x="199" y="908"/>
                    <a:pt x="316" y="887"/>
                  </a:cubicBezTo>
                  <a:cubicBezTo>
                    <a:pt x="870" y="833"/>
                    <a:pt x="1302" y="210"/>
                    <a:pt x="1320" y="0"/>
                  </a:cubicBezTo>
                  <a:cubicBezTo>
                    <a:pt x="1227" y="220"/>
                    <a:pt x="777" y="643"/>
                    <a:pt x="370" y="732"/>
                  </a:cubicBezTo>
                  <a:cubicBezTo>
                    <a:pt x="145" y="782"/>
                    <a:pt x="113" y="576"/>
                    <a:pt x="294" y="462"/>
                  </a:cubicBezTo>
                  <a:cubicBezTo>
                    <a:pt x="561" y="326"/>
                    <a:pt x="669" y="359"/>
                    <a:pt x="886" y="147"/>
                  </a:cubicBezTo>
                  <a:close/>
                </a:path>
              </a:pathLst>
            </a:custGeom>
            <a:solidFill>
              <a:srgbClr val="5C0E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73" name="Group 72"/>
          <p:cNvGrpSpPr/>
          <p:nvPr/>
        </p:nvGrpSpPr>
        <p:grpSpPr>
          <a:xfrm>
            <a:off x="5028565" y="126365"/>
            <a:ext cx="2931160" cy="2948305"/>
            <a:chOff x="6166" y="164"/>
            <a:chExt cx="4616" cy="4643"/>
          </a:xfrm>
        </p:grpSpPr>
        <p:sp>
          <p:nvSpPr>
            <p:cNvPr id="36" name="Oval 35"/>
            <p:cNvSpPr/>
            <p:nvPr/>
          </p:nvSpPr>
          <p:spPr>
            <a:xfrm>
              <a:off x="6166" y="164"/>
              <a:ext cx="4616" cy="4616"/>
            </a:xfrm>
            <a:prstGeom prst="ellipse">
              <a:avLst/>
            </a:prstGeom>
            <a:solidFill>
              <a:schemeClr val="accent4">
                <a:lumMod val="20000"/>
                <a:lumOff val="8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7" name="Oval 36"/>
            <p:cNvSpPr/>
            <p:nvPr/>
          </p:nvSpPr>
          <p:spPr>
            <a:xfrm>
              <a:off x="6166" y="191"/>
              <a:ext cx="4616" cy="4616"/>
            </a:xfrm>
            <a:prstGeom prst="ellipse">
              <a:avLst/>
            </a:prstGeom>
            <a:noFill/>
            <a:ln w="57150">
              <a:solidFill>
                <a:srgbClr val="44241B"/>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8" name="Text Box 37"/>
            <p:cNvSpPr txBox="1"/>
            <p:nvPr/>
          </p:nvSpPr>
          <p:spPr>
            <a:xfrm rot="21060000">
              <a:off x="6847" y="698"/>
              <a:ext cx="3034" cy="1994"/>
            </a:xfrm>
            <a:prstGeom prst="rect">
              <a:avLst/>
            </a:prstGeom>
            <a:noFill/>
          </p:spPr>
          <p:txBody>
            <a:bodyPr wrap="square" rtlCol="0">
              <a:prstTxWarp prst="textArchUp">
                <a:avLst>
                  <a:gd name="adj" fmla="val 10724941"/>
                </a:avLst>
              </a:prstTxWarp>
              <a:spAutoFit/>
            </a:bodyPr>
            <a:p>
              <a:r>
                <a:rPr lang="en-US" sz="6000" b="1">
                  <a:solidFill>
                    <a:srgbClr val="5C0E03"/>
                  </a:solidFill>
                  <a:effectLst>
                    <a:outerShdw blurRad="38100" dist="19050" dir="2700000" algn="tl" rotWithShape="0">
                      <a:schemeClr val="dk1">
                        <a:alpha val="40000"/>
                      </a:schemeClr>
                    </a:outerShdw>
                  </a:effectLst>
                  <a:latin typeface="Times New Roman" panose="02020603050405020304" charset="0"/>
                </a:rPr>
                <a:t>THIÊN      IỆT</a:t>
              </a:r>
              <a:endParaRPr lang="en-US" sz="6000" b="1">
                <a:solidFill>
                  <a:srgbClr val="5C0E03"/>
                </a:solidFill>
                <a:effectLst>
                  <a:outerShdw blurRad="38100" dist="19050" dir="2700000" algn="tl" rotWithShape="0">
                    <a:schemeClr val="dk1">
                      <a:alpha val="40000"/>
                    </a:schemeClr>
                  </a:outerShdw>
                </a:effectLst>
                <a:latin typeface="Times New Roman" panose="02020603050405020304" charset="0"/>
              </a:endParaRPr>
            </a:p>
          </p:txBody>
        </p:sp>
        <p:pic>
          <p:nvPicPr>
            <p:cNvPr id="39" name="Picture 38" descr="ha thao"/>
            <p:cNvPicPr>
              <a:picLocks noChangeAspect="1"/>
            </p:cNvPicPr>
            <p:nvPr/>
          </p:nvPicPr>
          <p:blipFill>
            <a:blip r:embed="rId1"/>
            <a:stretch>
              <a:fillRect/>
            </a:stretch>
          </p:blipFill>
          <p:spPr>
            <a:xfrm>
              <a:off x="6997" y="338"/>
              <a:ext cx="3262" cy="4025"/>
            </a:xfrm>
            <a:prstGeom prst="rect">
              <a:avLst/>
            </a:prstGeom>
          </p:spPr>
        </p:pic>
        <p:sp>
          <p:nvSpPr>
            <p:cNvPr id="40" name="Text Box 39"/>
            <p:cNvSpPr txBox="1"/>
            <p:nvPr/>
          </p:nvSpPr>
          <p:spPr>
            <a:xfrm>
              <a:off x="6710" y="2237"/>
              <a:ext cx="3446" cy="2233"/>
            </a:xfrm>
            <a:prstGeom prst="rect">
              <a:avLst/>
            </a:prstGeom>
            <a:noFill/>
          </p:spPr>
          <p:txBody>
            <a:bodyPr wrap="square" rtlCol="0">
              <a:prstTxWarp prst="textArchDown">
                <a:avLst>
                  <a:gd name="adj" fmla="val 21538854"/>
                </a:avLst>
              </a:prstTxWarp>
              <a:spAutoFit/>
            </a:bodyPr>
            <a:p>
              <a:r>
                <a:rPr lang="en-US" sz="3600" b="1">
                  <a:solidFill>
                    <a:srgbClr val="5C0E03"/>
                  </a:solidFill>
                  <a:latin typeface="Times New Roman" panose="02020603050405020304" charset="0"/>
                </a:rPr>
                <a:t>ĐÔNG    TRÙNG    HẠ     THẢO</a:t>
              </a:r>
              <a:endParaRPr lang="en-US" sz="3600" b="1">
                <a:solidFill>
                  <a:srgbClr val="5C0E03"/>
                </a:solidFill>
                <a:latin typeface="Times New Roman" panose="02020603050405020304" charset="0"/>
              </a:endParaRPr>
            </a:p>
          </p:txBody>
        </p:sp>
        <p:sp>
          <p:nvSpPr>
            <p:cNvPr id="41" name="Text Box 40"/>
            <p:cNvSpPr txBox="1"/>
            <p:nvPr/>
          </p:nvSpPr>
          <p:spPr>
            <a:xfrm>
              <a:off x="7150" y="1170"/>
              <a:ext cx="2624" cy="2281"/>
            </a:xfrm>
            <a:prstGeom prst="rect">
              <a:avLst/>
            </a:prstGeom>
            <a:noFill/>
          </p:spPr>
          <p:txBody>
            <a:bodyPr wrap="square" rtlCol="0">
              <a:prstTxWarp prst="textArchUp">
                <a:avLst/>
              </a:prstTxWarp>
              <a:spAutoFit/>
            </a:bodyPr>
            <a:p>
              <a:r>
                <a:rPr lang="en-US"/>
                <a:t>GCNĐKHKD: 46G8030507 UBND thị xã Dĩ A</a:t>
              </a:r>
              <a:r>
                <a:rPr lang="vi-VN" altLang="en-US"/>
                <a:t>n </a:t>
              </a:r>
              <a:r>
                <a:rPr lang="en-US"/>
                <a:t>phòng TC-KH </a:t>
              </a:r>
              <a:r>
                <a:rPr lang="vi-VN" altLang="en-US"/>
                <a:t>C</a:t>
              </a:r>
              <a:r>
                <a:rPr lang="en-US"/>
                <a:t>ấp ngày 04/01/2018      </a:t>
              </a:r>
              <a:endParaRPr lang="en-US"/>
            </a:p>
          </p:txBody>
        </p:sp>
        <p:sp>
          <p:nvSpPr>
            <p:cNvPr id="42" name="Text Box 41"/>
            <p:cNvSpPr txBox="1"/>
            <p:nvPr/>
          </p:nvSpPr>
          <p:spPr>
            <a:xfrm>
              <a:off x="7057" y="1197"/>
              <a:ext cx="2787" cy="2688"/>
            </a:xfrm>
            <a:prstGeom prst="rect">
              <a:avLst/>
            </a:prstGeom>
            <a:noFill/>
          </p:spPr>
          <p:txBody>
            <a:bodyPr wrap="square" rtlCol="0">
              <a:prstTxWarp prst="textArchDown">
                <a:avLst/>
              </a:prstTxWarp>
              <a:spAutoFit/>
            </a:bodyPr>
            <a:p>
              <a:pPr algn="l"/>
              <a:r>
                <a:rPr lang="en-US">
                  <a:sym typeface="+mn-ea"/>
                </a:rPr>
                <a:t> 70 đường số 3, khu phố Bình Đường 2, phường Dĩ An, Bình Dương</a:t>
              </a:r>
              <a:endParaRPr lang="en-US"/>
            </a:p>
          </p:txBody>
        </p:sp>
        <p:sp>
          <p:nvSpPr>
            <p:cNvPr id="43" name="Text Box 42"/>
            <p:cNvSpPr txBox="1"/>
            <p:nvPr/>
          </p:nvSpPr>
          <p:spPr>
            <a:xfrm>
              <a:off x="7706" y="3724"/>
              <a:ext cx="1489" cy="366"/>
            </a:xfrm>
            <a:prstGeom prst="rect">
              <a:avLst/>
            </a:prstGeom>
            <a:noFill/>
          </p:spPr>
          <p:txBody>
            <a:bodyPr wrap="square" rtlCol="0">
              <a:prstTxWarp prst="textArchDown">
                <a:avLst/>
              </a:prstTxWarp>
              <a:spAutoFit/>
            </a:bodyPr>
            <a:p>
              <a:r>
                <a:rPr lang="vi-VN" altLang="en-US" b="1">
                  <a:solidFill>
                    <a:srgbClr val="5C0E03"/>
                  </a:solidFill>
                  <a:latin typeface="Times New Roman" panose="02020603050405020304" charset="0"/>
                </a:rPr>
                <a:t>ĐT: 0909405589</a:t>
              </a:r>
              <a:endParaRPr lang="vi-VN" altLang="en-US" b="1">
                <a:solidFill>
                  <a:srgbClr val="5C0E03"/>
                </a:solidFill>
                <a:latin typeface="Times New Roman" panose="02020603050405020304" charset="0"/>
              </a:endParaRPr>
            </a:p>
          </p:txBody>
        </p:sp>
        <p:grpSp>
          <p:nvGrpSpPr>
            <p:cNvPr id="44" name="Group 43"/>
            <p:cNvGrpSpPr/>
            <p:nvPr/>
          </p:nvGrpSpPr>
          <p:grpSpPr>
            <a:xfrm rot="0">
              <a:off x="8468" y="369"/>
              <a:ext cx="869" cy="678"/>
              <a:chOff x="3591" y="519"/>
              <a:chExt cx="869" cy="678"/>
            </a:xfrm>
          </p:grpSpPr>
          <p:sp>
            <p:nvSpPr>
              <p:cNvPr id="47" name="Freeform 46"/>
              <p:cNvSpPr/>
              <p:nvPr/>
            </p:nvSpPr>
            <p:spPr>
              <a:xfrm rot="21120000">
                <a:off x="3605" y="1075"/>
                <a:ext cx="142" cy="78"/>
              </a:xfrm>
              <a:custGeom>
                <a:avLst/>
                <a:gdLst>
                  <a:gd name="connsiteX0" fmla="*/ 718 w 781"/>
                  <a:gd name="connsiteY0" fmla="*/ 562 h 561"/>
                  <a:gd name="connsiteX1" fmla="*/ 0 w 781"/>
                  <a:gd name="connsiteY1" fmla="*/ 63 h 561"/>
                  <a:gd name="connsiteX2" fmla="*/ 781 w 781"/>
                  <a:gd name="connsiteY2" fmla="*/ 73 h 561"/>
                  <a:gd name="connsiteX3" fmla="*/ 718 w 781"/>
                  <a:gd name="connsiteY3" fmla="*/ 562 h 561"/>
                </a:gdLst>
                <a:ahLst/>
                <a:cxnLst>
                  <a:cxn ang="0">
                    <a:pos x="connsiteX0" y="connsiteY0"/>
                  </a:cxn>
                  <a:cxn ang="0">
                    <a:pos x="connsiteX1" y="connsiteY1"/>
                  </a:cxn>
                  <a:cxn ang="0">
                    <a:pos x="connsiteX2" y="connsiteY2"/>
                  </a:cxn>
                  <a:cxn ang="0">
                    <a:pos x="connsiteX3" y="connsiteY3"/>
                  </a:cxn>
                </a:cxnLst>
                <a:rect l="l" t="t" r="r" b="b"/>
                <a:pathLst>
                  <a:path w="781" h="562">
                    <a:moveTo>
                      <a:pt x="718" y="562"/>
                    </a:moveTo>
                    <a:cubicBezTo>
                      <a:pt x="447" y="499"/>
                      <a:pt x="166" y="343"/>
                      <a:pt x="0" y="63"/>
                    </a:cubicBezTo>
                    <a:cubicBezTo>
                      <a:pt x="260" y="11"/>
                      <a:pt x="416" y="-52"/>
                      <a:pt x="781" y="73"/>
                    </a:cubicBezTo>
                    <a:lnTo>
                      <a:pt x="718" y="562"/>
                    </a:lnTo>
                    <a:close/>
                  </a:path>
                </a:pathLst>
              </a:custGeom>
              <a:solidFill>
                <a:srgbClr val="53EE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9" name="Freeform 48"/>
              <p:cNvSpPr/>
              <p:nvPr/>
            </p:nvSpPr>
            <p:spPr>
              <a:xfrm rot="19980000">
                <a:off x="3591" y="907"/>
                <a:ext cx="186" cy="213"/>
              </a:xfrm>
              <a:custGeom>
                <a:avLst/>
                <a:gdLst>
                  <a:gd name="connsiteX0" fmla="*/ 0 w 1021"/>
                  <a:gd name="connsiteY0" fmla="*/ 0 h 1541"/>
                  <a:gd name="connsiteX1" fmla="*/ 1021 w 1021"/>
                  <a:gd name="connsiteY1" fmla="*/ 1010 h 1541"/>
                  <a:gd name="connsiteX2" fmla="*/ 583 w 1021"/>
                  <a:gd name="connsiteY2" fmla="*/ 1541 h 1541"/>
                  <a:gd name="connsiteX3" fmla="*/ 0 w 1021"/>
                  <a:gd name="connsiteY3" fmla="*/ 0 h 1541"/>
                </a:gdLst>
                <a:ahLst/>
                <a:cxnLst>
                  <a:cxn ang="0">
                    <a:pos x="connsiteX0" y="connsiteY0"/>
                  </a:cxn>
                  <a:cxn ang="0">
                    <a:pos x="connsiteX1" y="connsiteY1"/>
                  </a:cxn>
                  <a:cxn ang="0">
                    <a:pos x="connsiteX2" y="connsiteY2"/>
                  </a:cxn>
                  <a:cxn ang="0">
                    <a:pos x="connsiteX3" y="connsiteY3"/>
                  </a:cxn>
                </a:cxnLst>
                <a:rect l="l" t="t" r="r" b="b"/>
                <a:pathLst>
                  <a:path w="1021" h="1541">
                    <a:moveTo>
                      <a:pt x="0" y="0"/>
                    </a:moveTo>
                    <a:cubicBezTo>
                      <a:pt x="479" y="219"/>
                      <a:pt x="708" y="625"/>
                      <a:pt x="1021" y="1010"/>
                    </a:cubicBezTo>
                    <a:lnTo>
                      <a:pt x="583" y="1541"/>
                    </a:lnTo>
                    <a:cubicBezTo>
                      <a:pt x="-83" y="875"/>
                      <a:pt x="31" y="458"/>
                      <a:pt x="0" y="0"/>
                    </a:cubicBezTo>
                    <a:close/>
                  </a:path>
                </a:pathLst>
              </a:custGeom>
              <a:solidFill>
                <a:srgbClr val="16D8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50" name="Freeform 49"/>
              <p:cNvSpPr/>
              <p:nvPr/>
            </p:nvSpPr>
            <p:spPr>
              <a:xfrm rot="19980000">
                <a:off x="3624" y="743"/>
                <a:ext cx="157" cy="333"/>
              </a:xfrm>
              <a:custGeom>
                <a:avLst/>
                <a:gdLst>
                  <a:gd name="connsiteX0" fmla="*/ 190 w 954"/>
                  <a:gd name="connsiteY0" fmla="*/ 2734 h 2734"/>
                  <a:gd name="connsiteX1" fmla="*/ 362 w 954"/>
                  <a:gd name="connsiteY1" fmla="*/ 0 h 2734"/>
                  <a:gd name="connsiteX2" fmla="*/ 954 w 954"/>
                  <a:gd name="connsiteY2" fmla="*/ 2171 h 2734"/>
                  <a:gd name="connsiteX3" fmla="*/ 190 w 954"/>
                  <a:gd name="connsiteY3" fmla="*/ 2734 h 2734"/>
                </a:gdLst>
                <a:ahLst/>
                <a:cxnLst>
                  <a:cxn ang="0">
                    <a:pos x="connsiteX0" y="connsiteY0"/>
                  </a:cxn>
                  <a:cxn ang="0">
                    <a:pos x="connsiteX1" y="connsiteY1"/>
                  </a:cxn>
                  <a:cxn ang="0">
                    <a:pos x="connsiteX2" y="connsiteY2"/>
                  </a:cxn>
                  <a:cxn ang="0">
                    <a:pos x="connsiteX3" y="connsiteY3"/>
                  </a:cxn>
                </a:cxnLst>
                <a:rect l="l" t="t" r="r" b="b"/>
                <a:pathLst>
                  <a:path w="954" h="2734">
                    <a:moveTo>
                      <a:pt x="190" y="2734"/>
                    </a:moveTo>
                    <a:cubicBezTo>
                      <a:pt x="-19" y="2161"/>
                      <a:pt x="-166" y="850"/>
                      <a:pt x="362" y="0"/>
                    </a:cubicBezTo>
                    <a:cubicBezTo>
                      <a:pt x="984" y="658"/>
                      <a:pt x="941" y="1417"/>
                      <a:pt x="954" y="2171"/>
                    </a:cubicBezTo>
                    <a:cubicBezTo>
                      <a:pt x="679" y="2315"/>
                      <a:pt x="426" y="2438"/>
                      <a:pt x="190" y="2734"/>
                    </a:cubicBezTo>
                    <a:close/>
                  </a:path>
                </a:pathLst>
              </a:custGeom>
              <a:solidFill>
                <a:srgbClr val="10A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51" name="Freeform 50"/>
              <p:cNvSpPr/>
              <p:nvPr/>
            </p:nvSpPr>
            <p:spPr>
              <a:xfrm rot="19980000">
                <a:off x="3653" y="619"/>
                <a:ext cx="259" cy="384"/>
              </a:xfrm>
              <a:custGeom>
                <a:avLst/>
                <a:gdLst>
                  <a:gd name="connsiteX0" fmla="*/ 1576 w 1675"/>
                  <a:gd name="connsiteY0" fmla="*/ 0 h 3332"/>
                  <a:gd name="connsiteX1" fmla="*/ 6 w 1675"/>
                  <a:gd name="connsiteY1" fmla="*/ 3332 h 3332"/>
                  <a:gd name="connsiteX2" fmla="*/ 1227 w 1675"/>
                  <a:gd name="connsiteY2" fmla="*/ 2747 h 3332"/>
                  <a:gd name="connsiteX3" fmla="*/ 1576 w 1675"/>
                  <a:gd name="connsiteY3" fmla="*/ 0 h 3332"/>
                </a:gdLst>
                <a:ahLst/>
                <a:cxnLst>
                  <a:cxn ang="0">
                    <a:pos x="connsiteX0" y="connsiteY0"/>
                  </a:cxn>
                  <a:cxn ang="0">
                    <a:pos x="connsiteX1" y="connsiteY1"/>
                  </a:cxn>
                  <a:cxn ang="0">
                    <a:pos x="connsiteX2" y="connsiteY2"/>
                  </a:cxn>
                  <a:cxn ang="0">
                    <a:pos x="connsiteX3" y="connsiteY3"/>
                  </a:cxn>
                </a:cxnLst>
                <a:rect l="l" t="t" r="r" b="b"/>
                <a:pathLst>
                  <a:path w="1675" h="3332">
                    <a:moveTo>
                      <a:pt x="1576" y="0"/>
                    </a:moveTo>
                    <a:cubicBezTo>
                      <a:pt x="49" y="1186"/>
                      <a:pt x="-29" y="2660"/>
                      <a:pt x="6" y="3332"/>
                    </a:cubicBezTo>
                    <a:lnTo>
                      <a:pt x="1227" y="2747"/>
                    </a:lnTo>
                    <a:cubicBezTo>
                      <a:pt x="1829" y="1701"/>
                      <a:pt x="1689" y="855"/>
                      <a:pt x="1576" y="0"/>
                    </a:cubicBezTo>
                    <a:close/>
                  </a:path>
                </a:pathLst>
              </a:custGeom>
              <a:solidFill>
                <a:srgbClr val="0C7F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52" name="Freeform 51"/>
              <p:cNvSpPr/>
              <p:nvPr/>
            </p:nvSpPr>
            <p:spPr>
              <a:xfrm rot="19980000">
                <a:off x="3693" y="519"/>
                <a:ext cx="571" cy="376"/>
              </a:xfrm>
              <a:custGeom>
                <a:avLst/>
                <a:gdLst>
                  <a:gd name="connsiteX0" fmla="*/ 3418 w 3418"/>
                  <a:gd name="connsiteY0" fmla="*/ 0 h 3018"/>
                  <a:gd name="connsiteX1" fmla="*/ 0 w 3418"/>
                  <a:gd name="connsiteY1" fmla="*/ 3018 h 3018"/>
                  <a:gd name="connsiteX2" fmla="*/ 1656 w 3418"/>
                  <a:gd name="connsiteY2" fmla="*/ 2414 h 3018"/>
                  <a:gd name="connsiteX3" fmla="*/ 3418 w 3418"/>
                  <a:gd name="connsiteY3" fmla="*/ 0 h 3018"/>
                </a:gdLst>
                <a:ahLst/>
                <a:cxnLst>
                  <a:cxn ang="0">
                    <a:pos x="connsiteX0" y="connsiteY0"/>
                  </a:cxn>
                  <a:cxn ang="0">
                    <a:pos x="connsiteX1" y="connsiteY1"/>
                  </a:cxn>
                  <a:cxn ang="0">
                    <a:pos x="connsiteX2" y="connsiteY2"/>
                  </a:cxn>
                  <a:cxn ang="0">
                    <a:pos x="connsiteX3" y="connsiteY3"/>
                  </a:cxn>
                </a:cxnLst>
                <a:rect l="l" t="t" r="r" b="b"/>
                <a:pathLst>
                  <a:path w="3418" h="3018">
                    <a:moveTo>
                      <a:pt x="3418" y="0"/>
                    </a:moveTo>
                    <a:cubicBezTo>
                      <a:pt x="549" y="995"/>
                      <a:pt x="410" y="2224"/>
                      <a:pt x="0" y="3018"/>
                    </a:cubicBezTo>
                    <a:cubicBezTo>
                      <a:pt x="552" y="2817"/>
                      <a:pt x="1104" y="2685"/>
                      <a:pt x="1656" y="2414"/>
                    </a:cubicBezTo>
                    <a:cubicBezTo>
                      <a:pt x="3052" y="1320"/>
                      <a:pt x="3135" y="653"/>
                      <a:pt x="3418" y="0"/>
                    </a:cubicBezTo>
                    <a:close/>
                  </a:path>
                </a:pathLst>
              </a:custGeom>
              <a:solidFill>
                <a:srgbClr val="074F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53" name="Oval 52"/>
              <p:cNvSpPr/>
              <p:nvPr/>
            </p:nvSpPr>
            <p:spPr>
              <a:xfrm rot="60000" flipH="1">
                <a:off x="3638" y="953"/>
                <a:ext cx="91" cy="121"/>
              </a:xfrm>
              <a:prstGeom prst="ellipse">
                <a:avLst/>
              </a:prstGeom>
              <a:solidFill>
                <a:srgbClr val="5C0E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54" name="Freeform 53"/>
              <p:cNvSpPr/>
              <p:nvPr/>
            </p:nvSpPr>
            <p:spPr>
              <a:xfrm rot="19980000">
                <a:off x="3626" y="635"/>
                <a:ext cx="834" cy="562"/>
              </a:xfrm>
              <a:custGeom>
                <a:avLst/>
                <a:gdLst>
                  <a:gd name="connsiteX0" fmla="*/ 886 w 1320"/>
                  <a:gd name="connsiteY0" fmla="*/ 147 h 889"/>
                  <a:gd name="connsiteX1" fmla="*/ 28 w 1320"/>
                  <a:gd name="connsiteY1" fmla="*/ 544 h 889"/>
                  <a:gd name="connsiteX2" fmla="*/ 316 w 1320"/>
                  <a:gd name="connsiteY2" fmla="*/ 887 h 889"/>
                  <a:gd name="connsiteX3" fmla="*/ 1320 w 1320"/>
                  <a:gd name="connsiteY3" fmla="*/ 0 h 889"/>
                  <a:gd name="connsiteX4" fmla="*/ 370 w 1320"/>
                  <a:gd name="connsiteY4" fmla="*/ 732 h 889"/>
                  <a:gd name="connsiteX5" fmla="*/ 294 w 1320"/>
                  <a:gd name="connsiteY5" fmla="*/ 462 h 889"/>
                  <a:gd name="connsiteX6" fmla="*/ 886 w 1320"/>
                  <a:gd name="connsiteY6" fmla="*/ 147 h 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20" h="890">
                    <a:moveTo>
                      <a:pt x="886" y="147"/>
                    </a:moveTo>
                    <a:cubicBezTo>
                      <a:pt x="567" y="351"/>
                      <a:pt x="179" y="302"/>
                      <a:pt x="28" y="544"/>
                    </a:cubicBezTo>
                    <a:cubicBezTo>
                      <a:pt x="-92" y="818"/>
                      <a:pt x="199" y="908"/>
                      <a:pt x="316" y="887"/>
                    </a:cubicBezTo>
                    <a:cubicBezTo>
                      <a:pt x="870" y="833"/>
                      <a:pt x="1302" y="210"/>
                      <a:pt x="1320" y="0"/>
                    </a:cubicBezTo>
                    <a:cubicBezTo>
                      <a:pt x="1227" y="220"/>
                      <a:pt x="777" y="643"/>
                      <a:pt x="370" y="732"/>
                    </a:cubicBezTo>
                    <a:cubicBezTo>
                      <a:pt x="145" y="782"/>
                      <a:pt x="113" y="576"/>
                      <a:pt x="294" y="462"/>
                    </a:cubicBezTo>
                    <a:cubicBezTo>
                      <a:pt x="561" y="326"/>
                      <a:pt x="669" y="359"/>
                      <a:pt x="886" y="147"/>
                    </a:cubicBezTo>
                    <a:close/>
                  </a:path>
                </a:pathLst>
              </a:custGeom>
              <a:solidFill>
                <a:srgbClr val="5C0E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grpSp>
        <p:nvGrpSpPr>
          <p:cNvPr id="2" name="Group 1"/>
          <p:cNvGrpSpPr/>
          <p:nvPr/>
        </p:nvGrpSpPr>
        <p:grpSpPr>
          <a:xfrm>
            <a:off x="558800" y="121285"/>
            <a:ext cx="2931160" cy="2931160"/>
            <a:chOff x="880" y="191"/>
            <a:chExt cx="4616" cy="4616"/>
          </a:xfrm>
        </p:grpSpPr>
        <p:sp>
          <p:nvSpPr>
            <p:cNvPr id="6" name="Oval 5"/>
            <p:cNvSpPr/>
            <p:nvPr/>
          </p:nvSpPr>
          <p:spPr>
            <a:xfrm>
              <a:off x="880" y="191"/>
              <a:ext cx="4616" cy="4616"/>
            </a:xfrm>
            <a:prstGeom prst="ellipse">
              <a:avLst/>
            </a:prstGeom>
            <a:solidFill>
              <a:srgbClr val="FFEC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9" name="Oval 8"/>
            <p:cNvSpPr/>
            <p:nvPr/>
          </p:nvSpPr>
          <p:spPr>
            <a:xfrm>
              <a:off x="880" y="191"/>
              <a:ext cx="4616" cy="4616"/>
            </a:xfrm>
            <a:prstGeom prst="ellipse">
              <a:avLst/>
            </a:prstGeom>
            <a:noFill/>
            <a:ln w="57150">
              <a:solidFill>
                <a:srgbClr val="44241B"/>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2" name="Text Box 11"/>
            <p:cNvSpPr txBox="1"/>
            <p:nvPr/>
          </p:nvSpPr>
          <p:spPr>
            <a:xfrm>
              <a:off x="1642" y="725"/>
              <a:ext cx="3034" cy="1994"/>
            </a:xfrm>
            <a:prstGeom prst="rect">
              <a:avLst/>
            </a:prstGeom>
            <a:noFill/>
          </p:spPr>
          <p:txBody>
            <a:bodyPr wrap="square" rtlCol="0">
              <a:prstTxWarp prst="textArchUp">
                <a:avLst>
                  <a:gd name="adj" fmla="val 10724941"/>
                </a:avLst>
              </a:prstTxWarp>
              <a:spAutoFit/>
            </a:bodyPr>
            <a:p>
              <a:r>
                <a:rPr lang="en-US" sz="6000" b="1">
                  <a:solidFill>
                    <a:srgbClr val="5C0E03"/>
                  </a:solidFill>
                  <a:effectLst>
                    <a:outerShdw blurRad="38100" dist="19050" dir="2700000" algn="tl" rotWithShape="0">
                      <a:schemeClr val="dk1">
                        <a:alpha val="40000"/>
                      </a:schemeClr>
                    </a:outerShdw>
                  </a:effectLst>
                  <a:latin typeface="Times New Roman" panose="02020603050405020304" charset="0"/>
                </a:rPr>
                <a:t>THIÊN      IỆT</a:t>
              </a:r>
              <a:endParaRPr lang="en-US" sz="6000" b="1">
                <a:solidFill>
                  <a:srgbClr val="5C0E03"/>
                </a:solidFill>
                <a:effectLst>
                  <a:outerShdw blurRad="38100" dist="19050" dir="2700000" algn="tl" rotWithShape="0">
                    <a:schemeClr val="dk1">
                      <a:alpha val="40000"/>
                    </a:schemeClr>
                  </a:outerShdw>
                </a:effectLst>
                <a:latin typeface="Times New Roman" panose="02020603050405020304" charset="0"/>
              </a:endParaRPr>
            </a:p>
          </p:txBody>
        </p:sp>
        <p:pic>
          <p:nvPicPr>
            <p:cNvPr id="13" name="Picture 12" descr="ha thao"/>
            <p:cNvPicPr>
              <a:picLocks noChangeAspect="1"/>
            </p:cNvPicPr>
            <p:nvPr/>
          </p:nvPicPr>
          <p:blipFill>
            <a:blip r:embed="rId1"/>
            <a:stretch>
              <a:fillRect/>
            </a:stretch>
          </p:blipFill>
          <p:spPr>
            <a:xfrm>
              <a:off x="1711" y="365"/>
              <a:ext cx="3262" cy="4025"/>
            </a:xfrm>
            <a:prstGeom prst="rect">
              <a:avLst/>
            </a:prstGeom>
          </p:spPr>
        </p:pic>
        <p:sp>
          <p:nvSpPr>
            <p:cNvPr id="16" name="Text Box 15"/>
            <p:cNvSpPr txBox="1"/>
            <p:nvPr/>
          </p:nvSpPr>
          <p:spPr>
            <a:xfrm>
              <a:off x="1424" y="2264"/>
              <a:ext cx="3446" cy="2233"/>
            </a:xfrm>
            <a:prstGeom prst="rect">
              <a:avLst/>
            </a:prstGeom>
            <a:noFill/>
          </p:spPr>
          <p:txBody>
            <a:bodyPr wrap="square" rtlCol="0">
              <a:prstTxWarp prst="textArchDown">
                <a:avLst>
                  <a:gd name="adj" fmla="val 21538854"/>
                </a:avLst>
              </a:prstTxWarp>
              <a:spAutoFit/>
            </a:bodyPr>
            <a:p>
              <a:r>
                <a:rPr lang="en-US" sz="3600" b="1">
                  <a:solidFill>
                    <a:srgbClr val="5C0E03"/>
                  </a:solidFill>
                  <a:latin typeface="Times New Roman" panose="02020603050405020304" charset="0"/>
                </a:rPr>
                <a:t>ĐÔNG    TRÙNG    HẠ     THẢO</a:t>
              </a:r>
              <a:endParaRPr lang="en-US" sz="3600" b="1">
                <a:solidFill>
                  <a:srgbClr val="5C0E03"/>
                </a:solidFill>
                <a:latin typeface="Times New Roman" panose="02020603050405020304" charset="0"/>
              </a:endParaRPr>
            </a:p>
          </p:txBody>
        </p:sp>
        <p:sp>
          <p:nvSpPr>
            <p:cNvPr id="18" name="Text Box 17"/>
            <p:cNvSpPr txBox="1"/>
            <p:nvPr/>
          </p:nvSpPr>
          <p:spPr>
            <a:xfrm>
              <a:off x="1864" y="1197"/>
              <a:ext cx="2624" cy="2281"/>
            </a:xfrm>
            <a:prstGeom prst="rect">
              <a:avLst/>
            </a:prstGeom>
            <a:noFill/>
          </p:spPr>
          <p:txBody>
            <a:bodyPr wrap="square" rtlCol="0">
              <a:prstTxWarp prst="textArchUp">
                <a:avLst/>
              </a:prstTxWarp>
              <a:spAutoFit/>
            </a:bodyPr>
            <a:p>
              <a:r>
                <a:rPr lang="en-US"/>
                <a:t>GCNĐKHKD: 46G8030507 UBND thị xã Dĩ A</a:t>
              </a:r>
              <a:r>
                <a:rPr lang="vi-VN" altLang="en-US"/>
                <a:t>n </a:t>
              </a:r>
              <a:r>
                <a:rPr lang="en-US"/>
                <a:t>phòng TC-KH </a:t>
              </a:r>
              <a:r>
                <a:rPr lang="vi-VN" altLang="en-US"/>
                <a:t>C</a:t>
              </a:r>
              <a:r>
                <a:rPr lang="en-US"/>
                <a:t>ấp ngày 04/01/2018      </a:t>
              </a:r>
              <a:endParaRPr lang="en-US"/>
            </a:p>
          </p:txBody>
        </p:sp>
        <p:sp>
          <p:nvSpPr>
            <p:cNvPr id="26" name="Text Box 25"/>
            <p:cNvSpPr txBox="1"/>
            <p:nvPr/>
          </p:nvSpPr>
          <p:spPr>
            <a:xfrm>
              <a:off x="1771" y="1224"/>
              <a:ext cx="2787" cy="2688"/>
            </a:xfrm>
            <a:prstGeom prst="rect">
              <a:avLst/>
            </a:prstGeom>
            <a:noFill/>
          </p:spPr>
          <p:txBody>
            <a:bodyPr wrap="square" rtlCol="0">
              <a:prstTxWarp prst="textArchDown">
                <a:avLst/>
              </a:prstTxWarp>
              <a:spAutoFit/>
            </a:bodyPr>
            <a:p>
              <a:pPr algn="l"/>
              <a:r>
                <a:rPr lang="en-US">
                  <a:sym typeface="+mn-ea"/>
                </a:rPr>
                <a:t> 70 đường số 3, khu phố Bình Đường 2, phường Dĩ An, Bình Dương</a:t>
              </a:r>
              <a:endParaRPr lang="en-US"/>
            </a:p>
          </p:txBody>
        </p:sp>
        <p:sp>
          <p:nvSpPr>
            <p:cNvPr id="27" name="Text Box 26"/>
            <p:cNvSpPr txBox="1"/>
            <p:nvPr/>
          </p:nvSpPr>
          <p:spPr>
            <a:xfrm>
              <a:off x="2420" y="3751"/>
              <a:ext cx="1489" cy="366"/>
            </a:xfrm>
            <a:prstGeom prst="rect">
              <a:avLst/>
            </a:prstGeom>
            <a:noFill/>
          </p:spPr>
          <p:txBody>
            <a:bodyPr wrap="square" rtlCol="0">
              <a:prstTxWarp prst="textArchDown">
                <a:avLst/>
              </a:prstTxWarp>
              <a:spAutoFit/>
            </a:bodyPr>
            <a:p>
              <a:r>
                <a:rPr lang="vi-VN" altLang="en-US" b="1">
                  <a:solidFill>
                    <a:srgbClr val="5C0E03"/>
                  </a:solidFill>
                  <a:latin typeface="Times New Roman" panose="02020603050405020304" charset="0"/>
                </a:rPr>
                <a:t>ĐT: 0909405589</a:t>
              </a:r>
              <a:endParaRPr lang="vi-VN" altLang="en-US" b="1">
                <a:solidFill>
                  <a:srgbClr val="5C0E03"/>
                </a:solidFill>
                <a:latin typeface="Times New Roman" panose="02020603050405020304" charset="0"/>
              </a:endParaRPr>
            </a:p>
          </p:txBody>
        </p:sp>
        <p:grpSp>
          <p:nvGrpSpPr>
            <p:cNvPr id="70" name="Group 69"/>
            <p:cNvGrpSpPr/>
            <p:nvPr/>
          </p:nvGrpSpPr>
          <p:grpSpPr>
            <a:xfrm rot="0">
              <a:off x="3452" y="449"/>
              <a:ext cx="869" cy="670"/>
              <a:chOff x="3591" y="527"/>
              <a:chExt cx="869" cy="670"/>
            </a:xfrm>
          </p:grpSpPr>
          <p:sp>
            <p:nvSpPr>
              <p:cNvPr id="28" name="Freeform 27"/>
              <p:cNvSpPr/>
              <p:nvPr/>
            </p:nvSpPr>
            <p:spPr>
              <a:xfrm rot="21120000">
                <a:off x="3605" y="1075"/>
                <a:ext cx="142" cy="78"/>
              </a:xfrm>
              <a:custGeom>
                <a:avLst/>
                <a:gdLst>
                  <a:gd name="connsiteX0" fmla="*/ 718 w 781"/>
                  <a:gd name="connsiteY0" fmla="*/ 562 h 561"/>
                  <a:gd name="connsiteX1" fmla="*/ 0 w 781"/>
                  <a:gd name="connsiteY1" fmla="*/ 63 h 561"/>
                  <a:gd name="connsiteX2" fmla="*/ 781 w 781"/>
                  <a:gd name="connsiteY2" fmla="*/ 73 h 561"/>
                  <a:gd name="connsiteX3" fmla="*/ 718 w 781"/>
                  <a:gd name="connsiteY3" fmla="*/ 562 h 561"/>
                </a:gdLst>
                <a:ahLst/>
                <a:cxnLst>
                  <a:cxn ang="0">
                    <a:pos x="connsiteX0" y="connsiteY0"/>
                  </a:cxn>
                  <a:cxn ang="0">
                    <a:pos x="connsiteX1" y="connsiteY1"/>
                  </a:cxn>
                  <a:cxn ang="0">
                    <a:pos x="connsiteX2" y="connsiteY2"/>
                  </a:cxn>
                  <a:cxn ang="0">
                    <a:pos x="connsiteX3" y="connsiteY3"/>
                  </a:cxn>
                </a:cxnLst>
                <a:rect l="l" t="t" r="r" b="b"/>
                <a:pathLst>
                  <a:path w="781" h="562">
                    <a:moveTo>
                      <a:pt x="718" y="562"/>
                    </a:moveTo>
                    <a:cubicBezTo>
                      <a:pt x="447" y="499"/>
                      <a:pt x="166" y="343"/>
                      <a:pt x="0" y="63"/>
                    </a:cubicBezTo>
                    <a:cubicBezTo>
                      <a:pt x="260" y="11"/>
                      <a:pt x="416" y="-52"/>
                      <a:pt x="781" y="73"/>
                    </a:cubicBezTo>
                    <a:lnTo>
                      <a:pt x="718" y="562"/>
                    </a:lnTo>
                    <a:close/>
                  </a:path>
                </a:pathLst>
              </a:custGeom>
              <a:solidFill>
                <a:srgbClr val="53EE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9" name="Freeform 28"/>
              <p:cNvSpPr/>
              <p:nvPr/>
            </p:nvSpPr>
            <p:spPr>
              <a:xfrm rot="19980000">
                <a:off x="3591" y="907"/>
                <a:ext cx="186" cy="213"/>
              </a:xfrm>
              <a:custGeom>
                <a:avLst/>
                <a:gdLst>
                  <a:gd name="connsiteX0" fmla="*/ 0 w 1021"/>
                  <a:gd name="connsiteY0" fmla="*/ 0 h 1541"/>
                  <a:gd name="connsiteX1" fmla="*/ 1021 w 1021"/>
                  <a:gd name="connsiteY1" fmla="*/ 1010 h 1541"/>
                  <a:gd name="connsiteX2" fmla="*/ 583 w 1021"/>
                  <a:gd name="connsiteY2" fmla="*/ 1541 h 1541"/>
                  <a:gd name="connsiteX3" fmla="*/ 0 w 1021"/>
                  <a:gd name="connsiteY3" fmla="*/ 0 h 1541"/>
                </a:gdLst>
                <a:ahLst/>
                <a:cxnLst>
                  <a:cxn ang="0">
                    <a:pos x="connsiteX0" y="connsiteY0"/>
                  </a:cxn>
                  <a:cxn ang="0">
                    <a:pos x="connsiteX1" y="connsiteY1"/>
                  </a:cxn>
                  <a:cxn ang="0">
                    <a:pos x="connsiteX2" y="connsiteY2"/>
                  </a:cxn>
                  <a:cxn ang="0">
                    <a:pos x="connsiteX3" y="connsiteY3"/>
                  </a:cxn>
                </a:cxnLst>
                <a:rect l="l" t="t" r="r" b="b"/>
                <a:pathLst>
                  <a:path w="1021" h="1541">
                    <a:moveTo>
                      <a:pt x="0" y="0"/>
                    </a:moveTo>
                    <a:cubicBezTo>
                      <a:pt x="479" y="219"/>
                      <a:pt x="708" y="625"/>
                      <a:pt x="1021" y="1010"/>
                    </a:cubicBezTo>
                    <a:lnTo>
                      <a:pt x="583" y="1541"/>
                    </a:lnTo>
                    <a:cubicBezTo>
                      <a:pt x="-83" y="875"/>
                      <a:pt x="31" y="458"/>
                      <a:pt x="0" y="0"/>
                    </a:cubicBezTo>
                    <a:close/>
                  </a:path>
                </a:pathLst>
              </a:custGeom>
              <a:solidFill>
                <a:srgbClr val="16D8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0" name="Freeform 29"/>
              <p:cNvSpPr/>
              <p:nvPr/>
            </p:nvSpPr>
            <p:spPr>
              <a:xfrm rot="19980000">
                <a:off x="3624" y="743"/>
                <a:ext cx="157" cy="333"/>
              </a:xfrm>
              <a:custGeom>
                <a:avLst/>
                <a:gdLst>
                  <a:gd name="connsiteX0" fmla="*/ 190 w 954"/>
                  <a:gd name="connsiteY0" fmla="*/ 2734 h 2734"/>
                  <a:gd name="connsiteX1" fmla="*/ 362 w 954"/>
                  <a:gd name="connsiteY1" fmla="*/ 0 h 2734"/>
                  <a:gd name="connsiteX2" fmla="*/ 954 w 954"/>
                  <a:gd name="connsiteY2" fmla="*/ 2171 h 2734"/>
                  <a:gd name="connsiteX3" fmla="*/ 190 w 954"/>
                  <a:gd name="connsiteY3" fmla="*/ 2734 h 2734"/>
                </a:gdLst>
                <a:ahLst/>
                <a:cxnLst>
                  <a:cxn ang="0">
                    <a:pos x="connsiteX0" y="connsiteY0"/>
                  </a:cxn>
                  <a:cxn ang="0">
                    <a:pos x="connsiteX1" y="connsiteY1"/>
                  </a:cxn>
                  <a:cxn ang="0">
                    <a:pos x="connsiteX2" y="connsiteY2"/>
                  </a:cxn>
                  <a:cxn ang="0">
                    <a:pos x="connsiteX3" y="connsiteY3"/>
                  </a:cxn>
                </a:cxnLst>
                <a:rect l="l" t="t" r="r" b="b"/>
                <a:pathLst>
                  <a:path w="954" h="2734">
                    <a:moveTo>
                      <a:pt x="190" y="2734"/>
                    </a:moveTo>
                    <a:cubicBezTo>
                      <a:pt x="-19" y="2161"/>
                      <a:pt x="-166" y="850"/>
                      <a:pt x="362" y="0"/>
                    </a:cubicBezTo>
                    <a:cubicBezTo>
                      <a:pt x="984" y="658"/>
                      <a:pt x="941" y="1417"/>
                      <a:pt x="954" y="2171"/>
                    </a:cubicBezTo>
                    <a:cubicBezTo>
                      <a:pt x="679" y="2315"/>
                      <a:pt x="426" y="2438"/>
                      <a:pt x="190" y="2734"/>
                    </a:cubicBezTo>
                    <a:close/>
                  </a:path>
                </a:pathLst>
              </a:custGeom>
              <a:solidFill>
                <a:srgbClr val="10A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1" name="Freeform 30"/>
              <p:cNvSpPr/>
              <p:nvPr/>
            </p:nvSpPr>
            <p:spPr>
              <a:xfrm rot="19980000">
                <a:off x="3653" y="619"/>
                <a:ext cx="259" cy="384"/>
              </a:xfrm>
              <a:custGeom>
                <a:avLst/>
                <a:gdLst>
                  <a:gd name="connsiteX0" fmla="*/ 1576 w 1675"/>
                  <a:gd name="connsiteY0" fmla="*/ 0 h 3332"/>
                  <a:gd name="connsiteX1" fmla="*/ 6 w 1675"/>
                  <a:gd name="connsiteY1" fmla="*/ 3332 h 3332"/>
                  <a:gd name="connsiteX2" fmla="*/ 1227 w 1675"/>
                  <a:gd name="connsiteY2" fmla="*/ 2747 h 3332"/>
                  <a:gd name="connsiteX3" fmla="*/ 1576 w 1675"/>
                  <a:gd name="connsiteY3" fmla="*/ 0 h 3332"/>
                </a:gdLst>
                <a:ahLst/>
                <a:cxnLst>
                  <a:cxn ang="0">
                    <a:pos x="connsiteX0" y="connsiteY0"/>
                  </a:cxn>
                  <a:cxn ang="0">
                    <a:pos x="connsiteX1" y="connsiteY1"/>
                  </a:cxn>
                  <a:cxn ang="0">
                    <a:pos x="connsiteX2" y="connsiteY2"/>
                  </a:cxn>
                  <a:cxn ang="0">
                    <a:pos x="connsiteX3" y="connsiteY3"/>
                  </a:cxn>
                </a:cxnLst>
                <a:rect l="l" t="t" r="r" b="b"/>
                <a:pathLst>
                  <a:path w="1675" h="3332">
                    <a:moveTo>
                      <a:pt x="1576" y="0"/>
                    </a:moveTo>
                    <a:cubicBezTo>
                      <a:pt x="49" y="1186"/>
                      <a:pt x="-29" y="2660"/>
                      <a:pt x="6" y="3332"/>
                    </a:cubicBezTo>
                    <a:lnTo>
                      <a:pt x="1227" y="2747"/>
                    </a:lnTo>
                    <a:cubicBezTo>
                      <a:pt x="1829" y="1701"/>
                      <a:pt x="1689" y="855"/>
                      <a:pt x="1576" y="0"/>
                    </a:cubicBezTo>
                    <a:close/>
                  </a:path>
                </a:pathLst>
              </a:custGeom>
              <a:solidFill>
                <a:srgbClr val="0C7F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2" name="Freeform 31"/>
              <p:cNvSpPr/>
              <p:nvPr/>
            </p:nvSpPr>
            <p:spPr>
              <a:xfrm rot="19980000">
                <a:off x="3691" y="527"/>
                <a:ext cx="571" cy="376"/>
              </a:xfrm>
              <a:custGeom>
                <a:avLst/>
                <a:gdLst>
                  <a:gd name="connsiteX0" fmla="*/ 3418 w 3418"/>
                  <a:gd name="connsiteY0" fmla="*/ 0 h 3018"/>
                  <a:gd name="connsiteX1" fmla="*/ 0 w 3418"/>
                  <a:gd name="connsiteY1" fmla="*/ 3018 h 3018"/>
                  <a:gd name="connsiteX2" fmla="*/ 1656 w 3418"/>
                  <a:gd name="connsiteY2" fmla="*/ 2414 h 3018"/>
                  <a:gd name="connsiteX3" fmla="*/ 3418 w 3418"/>
                  <a:gd name="connsiteY3" fmla="*/ 0 h 3018"/>
                </a:gdLst>
                <a:ahLst/>
                <a:cxnLst>
                  <a:cxn ang="0">
                    <a:pos x="connsiteX0" y="connsiteY0"/>
                  </a:cxn>
                  <a:cxn ang="0">
                    <a:pos x="connsiteX1" y="connsiteY1"/>
                  </a:cxn>
                  <a:cxn ang="0">
                    <a:pos x="connsiteX2" y="connsiteY2"/>
                  </a:cxn>
                  <a:cxn ang="0">
                    <a:pos x="connsiteX3" y="connsiteY3"/>
                  </a:cxn>
                </a:cxnLst>
                <a:rect l="l" t="t" r="r" b="b"/>
                <a:pathLst>
                  <a:path w="3418" h="3018">
                    <a:moveTo>
                      <a:pt x="3418" y="0"/>
                    </a:moveTo>
                    <a:cubicBezTo>
                      <a:pt x="549" y="995"/>
                      <a:pt x="410" y="2224"/>
                      <a:pt x="0" y="3018"/>
                    </a:cubicBezTo>
                    <a:cubicBezTo>
                      <a:pt x="552" y="2817"/>
                      <a:pt x="1104" y="2685"/>
                      <a:pt x="1656" y="2414"/>
                    </a:cubicBezTo>
                    <a:cubicBezTo>
                      <a:pt x="3052" y="1320"/>
                      <a:pt x="3135" y="653"/>
                      <a:pt x="3418" y="0"/>
                    </a:cubicBezTo>
                    <a:close/>
                  </a:path>
                </a:pathLst>
              </a:custGeom>
              <a:solidFill>
                <a:srgbClr val="074F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3" name="Oval 32"/>
              <p:cNvSpPr/>
              <p:nvPr/>
            </p:nvSpPr>
            <p:spPr>
              <a:xfrm rot="60000" flipH="1">
                <a:off x="3638" y="953"/>
                <a:ext cx="91" cy="121"/>
              </a:xfrm>
              <a:prstGeom prst="ellipse">
                <a:avLst/>
              </a:prstGeom>
              <a:solidFill>
                <a:srgbClr val="5C0E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4" name="Freeform 33"/>
              <p:cNvSpPr/>
              <p:nvPr/>
            </p:nvSpPr>
            <p:spPr>
              <a:xfrm rot="19980000">
                <a:off x="3626" y="635"/>
                <a:ext cx="834" cy="562"/>
              </a:xfrm>
              <a:custGeom>
                <a:avLst/>
                <a:gdLst>
                  <a:gd name="connsiteX0" fmla="*/ 886 w 1320"/>
                  <a:gd name="connsiteY0" fmla="*/ 147 h 889"/>
                  <a:gd name="connsiteX1" fmla="*/ 28 w 1320"/>
                  <a:gd name="connsiteY1" fmla="*/ 544 h 889"/>
                  <a:gd name="connsiteX2" fmla="*/ 316 w 1320"/>
                  <a:gd name="connsiteY2" fmla="*/ 887 h 889"/>
                  <a:gd name="connsiteX3" fmla="*/ 1320 w 1320"/>
                  <a:gd name="connsiteY3" fmla="*/ 0 h 889"/>
                  <a:gd name="connsiteX4" fmla="*/ 370 w 1320"/>
                  <a:gd name="connsiteY4" fmla="*/ 732 h 889"/>
                  <a:gd name="connsiteX5" fmla="*/ 294 w 1320"/>
                  <a:gd name="connsiteY5" fmla="*/ 462 h 889"/>
                  <a:gd name="connsiteX6" fmla="*/ 886 w 1320"/>
                  <a:gd name="connsiteY6" fmla="*/ 147 h 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20" h="890">
                    <a:moveTo>
                      <a:pt x="886" y="147"/>
                    </a:moveTo>
                    <a:cubicBezTo>
                      <a:pt x="567" y="351"/>
                      <a:pt x="179" y="302"/>
                      <a:pt x="28" y="544"/>
                    </a:cubicBezTo>
                    <a:cubicBezTo>
                      <a:pt x="-92" y="818"/>
                      <a:pt x="199" y="908"/>
                      <a:pt x="316" y="887"/>
                    </a:cubicBezTo>
                    <a:cubicBezTo>
                      <a:pt x="870" y="833"/>
                      <a:pt x="1302" y="210"/>
                      <a:pt x="1320" y="0"/>
                    </a:cubicBezTo>
                    <a:cubicBezTo>
                      <a:pt x="1227" y="220"/>
                      <a:pt x="777" y="643"/>
                      <a:pt x="370" y="732"/>
                    </a:cubicBezTo>
                    <a:cubicBezTo>
                      <a:pt x="145" y="782"/>
                      <a:pt x="113" y="576"/>
                      <a:pt x="294" y="462"/>
                    </a:cubicBezTo>
                    <a:cubicBezTo>
                      <a:pt x="561" y="326"/>
                      <a:pt x="669" y="359"/>
                      <a:pt x="886" y="147"/>
                    </a:cubicBezTo>
                    <a:close/>
                  </a:path>
                </a:pathLst>
              </a:custGeom>
              <a:solidFill>
                <a:srgbClr val="5C0E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grpSp>
        <p:nvGrpSpPr>
          <p:cNvPr id="108" name="Group 107"/>
          <p:cNvGrpSpPr/>
          <p:nvPr/>
        </p:nvGrpSpPr>
        <p:grpSpPr>
          <a:xfrm>
            <a:off x="365760" y="3625215"/>
            <a:ext cx="2931160" cy="2931160"/>
            <a:chOff x="1289" y="314"/>
            <a:chExt cx="4616" cy="4616"/>
          </a:xfrm>
        </p:grpSpPr>
        <p:sp>
          <p:nvSpPr>
            <p:cNvPr id="109" name="Oval 108"/>
            <p:cNvSpPr/>
            <p:nvPr/>
          </p:nvSpPr>
          <p:spPr>
            <a:xfrm>
              <a:off x="1289" y="314"/>
              <a:ext cx="4616" cy="461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10" name="Oval 109"/>
            <p:cNvSpPr/>
            <p:nvPr/>
          </p:nvSpPr>
          <p:spPr>
            <a:xfrm>
              <a:off x="1289" y="314"/>
              <a:ext cx="4616" cy="4616"/>
            </a:xfrm>
            <a:prstGeom prst="ellipse">
              <a:avLst/>
            </a:prstGeom>
            <a:noFill/>
            <a:ln w="57150">
              <a:solidFill>
                <a:srgbClr val="44241B"/>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11" name="Text Box 110"/>
            <p:cNvSpPr txBox="1"/>
            <p:nvPr/>
          </p:nvSpPr>
          <p:spPr>
            <a:xfrm rot="21060000">
              <a:off x="1970" y="848"/>
              <a:ext cx="3034" cy="1994"/>
            </a:xfrm>
            <a:prstGeom prst="rect">
              <a:avLst/>
            </a:prstGeom>
            <a:noFill/>
          </p:spPr>
          <p:txBody>
            <a:bodyPr wrap="square" rtlCol="0">
              <a:prstTxWarp prst="textArchUp">
                <a:avLst>
                  <a:gd name="adj" fmla="val 10724941"/>
                </a:avLst>
              </a:prstTxWarp>
              <a:spAutoFit/>
            </a:bodyPr>
            <a:p>
              <a:r>
                <a:rPr lang="en-US" sz="6000" b="1">
                  <a:solidFill>
                    <a:srgbClr val="5C0E03"/>
                  </a:solidFill>
                  <a:effectLst>
                    <a:outerShdw blurRad="38100" dist="19050" dir="2700000" algn="tl" rotWithShape="0">
                      <a:schemeClr val="dk1">
                        <a:alpha val="40000"/>
                      </a:schemeClr>
                    </a:outerShdw>
                  </a:effectLst>
                  <a:latin typeface="Times New Roman" panose="02020603050405020304" charset="0"/>
                </a:rPr>
                <a:t>THIÊN      IỆT</a:t>
              </a:r>
              <a:endParaRPr lang="en-US" sz="6000" b="1">
                <a:solidFill>
                  <a:srgbClr val="5C0E03"/>
                </a:solidFill>
                <a:effectLst>
                  <a:outerShdw blurRad="38100" dist="19050" dir="2700000" algn="tl" rotWithShape="0">
                    <a:schemeClr val="dk1">
                      <a:alpha val="40000"/>
                    </a:schemeClr>
                  </a:outerShdw>
                </a:effectLst>
                <a:latin typeface="Times New Roman" panose="02020603050405020304" charset="0"/>
              </a:endParaRPr>
            </a:p>
          </p:txBody>
        </p:sp>
        <p:pic>
          <p:nvPicPr>
            <p:cNvPr id="112" name="Picture 111" descr="ha thao"/>
            <p:cNvPicPr>
              <a:picLocks noChangeAspect="1"/>
            </p:cNvPicPr>
            <p:nvPr/>
          </p:nvPicPr>
          <p:blipFill>
            <a:blip r:embed="rId1"/>
            <a:stretch>
              <a:fillRect/>
            </a:stretch>
          </p:blipFill>
          <p:spPr>
            <a:xfrm>
              <a:off x="2120" y="488"/>
              <a:ext cx="3262" cy="4025"/>
            </a:xfrm>
            <a:prstGeom prst="rect">
              <a:avLst/>
            </a:prstGeom>
          </p:spPr>
        </p:pic>
        <p:sp>
          <p:nvSpPr>
            <p:cNvPr id="113" name="Text Box 112"/>
            <p:cNvSpPr txBox="1"/>
            <p:nvPr/>
          </p:nvSpPr>
          <p:spPr>
            <a:xfrm>
              <a:off x="1833" y="2387"/>
              <a:ext cx="3446" cy="2233"/>
            </a:xfrm>
            <a:prstGeom prst="rect">
              <a:avLst/>
            </a:prstGeom>
            <a:noFill/>
          </p:spPr>
          <p:txBody>
            <a:bodyPr wrap="square" rtlCol="0">
              <a:prstTxWarp prst="textArchDown">
                <a:avLst>
                  <a:gd name="adj" fmla="val 21538854"/>
                </a:avLst>
              </a:prstTxWarp>
              <a:spAutoFit/>
            </a:bodyPr>
            <a:p>
              <a:r>
                <a:rPr lang="en-US" sz="3600" b="1">
                  <a:solidFill>
                    <a:srgbClr val="5C0E03"/>
                  </a:solidFill>
                  <a:latin typeface="Times New Roman" panose="02020603050405020304" charset="0"/>
                </a:rPr>
                <a:t>ĐÔNG    TRÙNG    HẠ     THẢO</a:t>
              </a:r>
              <a:endParaRPr lang="en-US" sz="3600" b="1">
                <a:solidFill>
                  <a:srgbClr val="5C0E03"/>
                </a:solidFill>
                <a:latin typeface="Times New Roman" panose="02020603050405020304" charset="0"/>
              </a:endParaRPr>
            </a:p>
          </p:txBody>
        </p:sp>
        <p:sp>
          <p:nvSpPr>
            <p:cNvPr id="114" name="Text Box 113"/>
            <p:cNvSpPr txBox="1"/>
            <p:nvPr/>
          </p:nvSpPr>
          <p:spPr>
            <a:xfrm>
              <a:off x="2273" y="1320"/>
              <a:ext cx="2624" cy="2281"/>
            </a:xfrm>
            <a:prstGeom prst="rect">
              <a:avLst/>
            </a:prstGeom>
            <a:noFill/>
          </p:spPr>
          <p:txBody>
            <a:bodyPr wrap="square" rtlCol="0">
              <a:prstTxWarp prst="textArchUp">
                <a:avLst/>
              </a:prstTxWarp>
              <a:spAutoFit/>
            </a:bodyPr>
            <a:p>
              <a:r>
                <a:rPr lang="en-US"/>
                <a:t>GCNĐKHKD: 46G8030507 UBND thị xã Dĩ A</a:t>
              </a:r>
              <a:r>
                <a:rPr lang="vi-VN" altLang="en-US"/>
                <a:t>n </a:t>
              </a:r>
              <a:r>
                <a:rPr lang="en-US"/>
                <a:t>phòng TC-KH </a:t>
              </a:r>
              <a:r>
                <a:rPr lang="vi-VN" altLang="en-US"/>
                <a:t>C</a:t>
              </a:r>
              <a:r>
                <a:rPr lang="en-US"/>
                <a:t>ấp ngày 04/01/2018      </a:t>
              </a:r>
              <a:endParaRPr lang="en-US"/>
            </a:p>
          </p:txBody>
        </p:sp>
        <p:sp>
          <p:nvSpPr>
            <p:cNvPr id="115" name="Text Box 114"/>
            <p:cNvSpPr txBox="1"/>
            <p:nvPr/>
          </p:nvSpPr>
          <p:spPr>
            <a:xfrm>
              <a:off x="2180" y="1347"/>
              <a:ext cx="2787" cy="2688"/>
            </a:xfrm>
            <a:prstGeom prst="rect">
              <a:avLst/>
            </a:prstGeom>
            <a:noFill/>
          </p:spPr>
          <p:txBody>
            <a:bodyPr wrap="square" rtlCol="0">
              <a:prstTxWarp prst="textArchDown">
                <a:avLst/>
              </a:prstTxWarp>
              <a:spAutoFit/>
            </a:bodyPr>
            <a:p>
              <a:pPr algn="l"/>
              <a:r>
                <a:rPr lang="en-US">
                  <a:sym typeface="+mn-ea"/>
                </a:rPr>
                <a:t> 70 đường số 3, khu phố Bình Đường 2, phường Dĩ An, Bình Dương</a:t>
              </a:r>
              <a:endParaRPr lang="en-US"/>
            </a:p>
          </p:txBody>
        </p:sp>
        <p:sp>
          <p:nvSpPr>
            <p:cNvPr id="116" name="Text Box 115"/>
            <p:cNvSpPr txBox="1"/>
            <p:nvPr/>
          </p:nvSpPr>
          <p:spPr>
            <a:xfrm>
              <a:off x="2829" y="3874"/>
              <a:ext cx="1489" cy="366"/>
            </a:xfrm>
            <a:prstGeom prst="rect">
              <a:avLst/>
            </a:prstGeom>
            <a:noFill/>
          </p:spPr>
          <p:txBody>
            <a:bodyPr wrap="square" rtlCol="0">
              <a:prstTxWarp prst="textArchDown">
                <a:avLst/>
              </a:prstTxWarp>
              <a:spAutoFit/>
            </a:bodyPr>
            <a:p>
              <a:r>
                <a:rPr lang="vi-VN" altLang="en-US" b="1">
                  <a:solidFill>
                    <a:srgbClr val="5C0E03"/>
                  </a:solidFill>
                  <a:latin typeface="Times New Roman" panose="02020603050405020304" charset="0"/>
                </a:rPr>
                <a:t>ĐT: 0909405589</a:t>
              </a:r>
              <a:endParaRPr lang="vi-VN" altLang="en-US" b="1">
                <a:solidFill>
                  <a:srgbClr val="5C0E03"/>
                </a:solidFill>
                <a:latin typeface="Times New Roman" panose="02020603050405020304" charset="0"/>
              </a:endParaRPr>
            </a:p>
          </p:txBody>
        </p:sp>
        <p:sp>
          <p:nvSpPr>
            <p:cNvPr id="117" name="Freeform 116"/>
            <p:cNvSpPr/>
            <p:nvPr/>
          </p:nvSpPr>
          <p:spPr>
            <a:xfrm rot="21120000">
              <a:off x="3605" y="1075"/>
              <a:ext cx="142" cy="78"/>
            </a:xfrm>
            <a:custGeom>
              <a:avLst/>
              <a:gdLst>
                <a:gd name="connsiteX0" fmla="*/ 718 w 781"/>
                <a:gd name="connsiteY0" fmla="*/ 562 h 561"/>
                <a:gd name="connsiteX1" fmla="*/ 0 w 781"/>
                <a:gd name="connsiteY1" fmla="*/ 63 h 561"/>
                <a:gd name="connsiteX2" fmla="*/ 781 w 781"/>
                <a:gd name="connsiteY2" fmla="*/ 73 h 561"/>
                <a:gd name="connsiteX3" fmla="*/ 718 w 781"/>
                <a:gd name="connsiteY3" fmla="*/ 562 h 561"/>
              </a:gdLst>
              <a:ahLst/>
              <a:cxnLst>
                <a:cxn ang="0">
                  <a:pos x="connsiteX0" y="connsiteY0"/>
                </a:cxn>
                <a:cxn ang="0">
                  <a:pos x="connsiteX1" y="connsiteY1"/>
                </a:cxn>
                <a:cxn ang="0">
                  <a:pos x="connsiteX2" y="connsiteY2"/>
                </a:cxn>
                <a:cxn ang="0">
                  <a:pos x="connsiteX3" y="connsiteY3"/>
                </a:cxn>
              </a:cxnLst>
              <a:rect l="l" t="t" r="r" b="b"/>
              <a:pathLst>
                <a:path w="781" h="562">
                  <a:moveTo>
                    <a:pt x="718" y="562"/>
                  </a:moveTo>
                  <a:cubicBezTo>
                    <a:pt x="447" y="499"/>
                    <a:pt x="166" y="343"/>
                    <a:pt x="0" y="63"/>
                  </a:cubicBezTo>
                  <a:cubicBezTo>
                    <a:pt x="260" y="11"/>
                    <a:pt x="416" y="-52"/>
                    <a:pt x="781" y="73"/>
                  </a:cubicBezTo>
                  <a:lnTo>
                    <a:pt x="718" y="562"/>
                  </a:lnTo>
                  <a:close/>
                </a:path>
              </a:pathLst>
            </a:custGeom>
            <a:solidFill>
              <a:srgbClr val="FFEC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18" name="Freeform 117"/>
            <p:cNvSpPr/>
            <p:nvPr/>
          </p:nvSpPr>
          <p:spPr>
            <a:xfrm rot="19980000">
              <a:off x="3591" y="907"/>
              <a:ext cx="186" cy="213"/>
            </a:xfrm>
            <a:custGeom>
              <a:avLst/>
              <a:gdLst>
                <a:gd name="connsiteX0" fmla="*/ 0 w 1021"/>
                <a:gd name="connsiteY0" fmla="*/ 0 h 1541"/>
                <a:gd name="connsiteX1" fmla="*/ 1021 w 1021"/>
                <a:gd name="connsiteY1" fmla="*/ 1010 h 1541"/>
                <a:gd name="connsiteX2" fmla="*/ 583 w 1021"/>
                <a:gd name="connsiteY2" fmla="*/ 1541 h 1541"/>
                <a:gd name="connsiteX3" fmla="*/ 0 w 1021"/>
                <a:gd name="connsiteY3" fmla="*/ 0 h 1541"/>
              </a:gdLst>
              <a:ahLst/>
              <a:cxnLst>
                <a:cxn ang="0">
                  <a:pos x="connsiteX0" y="connsiteY0"/>
                </a:cxn>
                <a:cxn ang="0">
                  <a:pos x="connsiteX1" y="connsiteY1"/>
                </a:cxn>
                <a:cxn ang="0">
                  <a:pos x="connsiteX2" y="connsiteY2"/>
                </a:cxn>
                <a:cxn ang="0">
                  <a:pos x="connsiteX3" y="connsiteY3"/>
                </a:cxn>
              </a:cxnLst>
              <a:rect l="l" t="t" r="r" b="b"/>
              <a:pathLst>
                <a:path w="1021" h="1541">
                  <a:moveTo>
                    <a:pt x="0" y="0"/>
                  </a:moveTo>
                  <a:cubicBezTo>
                    <a:pt x="479" y="219"/>
                    <a:pt x="708" y="625"/>
                    <a:pt x="1021" y="1010"/>
                  </a:cubicBezTo>
                  <a:lnTo>
                    <a:pt x="583" y="1541"/>
                  </a:lnTo>
                  <a:cubicBezTo>
                    <a:pt x="-83" y="875"/>
                    <a:pt x="31" y="458"/>
                    <a:pt x="0" y="0"/>
                  </a:cubicBezTo>
                  <a:close/>
                </a:path>
              </a:pathLst>
            </a:custGeom>
            <a:solidFill>
              <a:srgbClr val="FFE0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19" name="Freeform 118"/>
            <p:cNvSpPr/>
            <p:nvPr/>
          </p:nvSpPr>
          <p:spPr>
            <a:xfrm rot="19980000">
              <a:off x="3624" y="743"/>
              <a:ext cx="157" cy="333"/>
            </a:xfrm>
            <a:custGeom>
              <a:avLst/>
              <a:gdLst>
                <a:gd name="connsiteX0" fmla="*/ 190 w 954"/>
                <a:gd name="connsiteY0" fmla="*/ 2734 h 2734"/>
                <a:gd name="connsiteX1" fmla="*/ 362 w 954"/>
                <a:gd name="connsiteY1" fmla="*/ 0 h 2734"/>
                <a:gd name="connsiteX2" fmla="*/ 954 w 954"/>
                <a:gd name="connsiteY2" fmla="*/ 2171 h 2734"/>
                <a:gd name="connsiteX3" fmla="*/ 190 w 954"/>
                <a:gd name="connsiteY3" fmla="*/ 2734 h 2734"/>
              </a:gdLst>
              <a:ahLst/>
              <a:cxnLst>
                <a:cxn ang="0">
                  <a:pos x="connsiteX0" y="connsiteY0"/>
                </a:cxn>
                <a:cxn ang="0">
                  <a:pos x="connsiteX1" y="connsiteY1"/>
                </a:cxn>
                <a:cxn ang="0">
                  <a:pos x="connsiteX2" y="connsiteY2"/>
                </a:cxn>
                <a:cxn ang="0">
                  <a:pos x="connsiteX3" y="connsiteY3"/>
                </a:cxn>
              </a:cxnLst>
              <a:rect l="l" t="t" r="r" b="b"/>
              <a:pathLst>
                <a:path w="954" h="2734">
                  <a:moveTo>
                    <a:pt x="190" y="2734"/>
                  </a:moveTo>
                  <a:cubicBezTo>
                    <a:pt x="-19" y="2161"/>
                    <a:pt x="-166" y="850"/>
                    <a:pt x="362" y="0"/>
                  </a:cubicBezTo>
                  <a:cubicBezTo>
                    <a:pt x="984" y="658"/>
                    <a:pt x="941" y="1417"/>
                    <a:pt x="954" y="2171"/>
                  </a:cubicBezTo>
                  <a:cubicBezTo>
                    <a:pt x="679" y="2315"/>
                    <a:pt x="426" y="2438"/>
                    <a:pt x="190" y="2734"/>
                  </a:cubicBezTo>
                  <a:close/>
                </a:path>
              </a:pathLst>
            </a:custGeom>
            <a:solidFill>
              <a:srgbClr val="FFD2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20" name="Freeform 119"/>
            <p:cNvSpPr/>
            <p:nvPr/>
          </p:nvSpPr>
          <p:spPr>
            <a:xfrm rot="19980000">
              <a:off x="3653" y="619"/>
              <a:ext cx="259" cy="384"/>
            </a:xfrm>
            <a:custGeom>
              <a:avLst/>
              <a:gdLst>
                <a:gd name="connsiteX0" fmla="*/ 1576 w 1675"/>
                <a:gd name="connsiteY0" fmla="*/ 0 h 3332"/>
                <a:gd name="connsiteX1" fmla="*/ 6 w 1675"/>
                <a:gd name="connsiteY1" fmla="*/ 3332 h 3332"/>
                <a:gd name="connsiteX2" fmla="*/ 1227 w 1675"/>
                <a:gd name="connsiteY2" fmla="*/ 2747 h 3332"/>
                <a:gd name="connsiteX3" fmla="*/ 1576 w 1675"/>
                <a:gd name="connsiteY3" fmla="*/ 0 h 3332"/>
              </a:gdLst>
              <a:ahLst/>
              <a:cxnLst>
                <a:cxn ang="0">
                  <a:pos x="connsiteX0" y="connsiteY0"/>
                </a:cxn>
                <a:cxn ang="0">
                  <a:pos x="connsiteX1" y="connsiteY1"/>
                </a:cxn>
                <a:cxn ang="0">
                  <a:pos x="connsiteX2" y="connsiteY2"/>
                </a:cxn>
                <a:cxn ang="0">
                  <a:pos x="connsiteX3" y="connsiteY3"/>
                </a:cxn>
              </a:cxnLst>
              <a:rect l="l" t="t" r="r" b="b"/>
              <a:pathLst>
                <a:path w="1675" h="3332">
                  <a:moveTo>
                    <a:pt x="1576" y="0"/>
                  </a:moveTo>
                  <a:cubicBezTo>
                    <a:pt x="49" y="1186"/>
                    <a:pt x="-29" y="2660"/>
                    <a:pt x="6" y="3332"/>
                  </a:cubicBezTo>
                  <a:lnTo>
                    <a:pt x="1227" y="2747"/>
                  </a:lnTo>
                  <a:cubicBezTo>
                    <a:pt x="1829" y="1701"/>
                    <a:pt x="1689" y="855"/>
                    <a:pt x="1576"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21" name="Freeform 120"/>
            <p:cNvSpPr/>
            <p:nvPr/>
          </p:nvSpPr>
          <p:spPr>
            <a:xfrm rot="19980000">
              <a:off x="3693" y="519"/>
              <a:ext cx="571" cy="376"/>
            </a:xfrm>
            <a:custGeom>
              <a:avLst/>
              <a:gdLst>
                <a:gd name="connsiteX0" fmla="*/ 3418 w 3418"/>
                <a:gd name="connsiteY0" fmla="*/ 0 h 3018"/>
                <a:gd name="connsiteX1" fmla="*/ 0 w 3418"/>
                <a:gd name="connsiteY1" fmla="*/ 3018 h 3018"/>
                <a:gd name="connsiteX2" fmla="*/ 1656 w 3418"/>
                <a:gd name="connsiteY2" fmla="*/ 2414 h 3018"/>
                <a:gd name="connsiteX3" fmla="*/ 3418 w 3418"/>
                <a:gd name="connsiteY3" fmla="*/ 0 h 3018"/>
              </a:gdLst>
              <a:ahLst/>
              <a:cxnLst>
                <a:cxn ang="0">
                  <a:pos x="connsiteX0" y="connsiteY0"/>
                </a:cxn>
                <a:cxn ang="0">
                  <a:pos x="connsiteX1" y="connsiteY1"/>
                </a:cxn>
                <a:cxn ang="0">
                  <a:pos x="connsiteX2" y="connsiteY2"/>
                </a:cxn>
                <a:cxn ang="0">
                  <a:pos x="connsiteX3" y="connsiteY3"/>
                </a:cxn>
              </a:cxnLst>
              <a:rect l="l" t="t" r="r" b="b"/>
              <a:pathLst>
                <a:path w="3418" h="3018">
                  <a:moveTo>
                    <a:pt x="3418" y="0"/>
                  </a:moveTo>
                  <a:cubicBezTo>
                    <a:pt x="549" y="995"/>
                    <a:pt x="410" y="2224"/>
                    <a:pt x="0" y="3018"/>
                  </a:cubicBezTo>
                  <a:cubicBezTo>
                    <a:pt x="552" y="2817"/>
                    <a:pt x="1104" y="2685"/>
                    <a:pt x="1656" y="2414"/>
                  </a:cubicBezTo>
                  <a:cubicBezTo>
                    <a:pt x="3052" y="1320"/>
                    <a:pt x="3135" y="653"/>
                    <a:pt x="3418" y="0"/>
                  </a:cubicBezTo>
                  <a:close/>
                </a:path>
              </a:pathLst>
            </a:custGeom>
            <a:solidFill>
              <a:srgbClr val="CC9A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22" name="Oval 121"/>
            <p:cNvSpPr/>
            <p:nvPr/>
          </p:nvSpPr>
          <p:spPr>
            <a:xfrm rot="60000" flipH="1">
              <a:off x="3638" y="953"/>
              <a:ext cx="91" cy="121"/>
            </a:xfrm>
            <a:prstGeom prst="ellipse">
              <a:avLst/>
            </a:prstGeom>
            <a:solidFill>
              <a:srgbClr val="5C0E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23" name="Freeform 122"/>
            <p:cNvSpPr/>
            <p:nvPr/>
          </p:nvSpPr>
          <p:spPr>
            <a:xfrm rot="19980000">
              <a:off x="3626" y="635"/>
              <a:ext cx="834" cy="562"/>
            </a:xfrm>
            <a:custGeom>
              <a:avLst/>
              <a:gdLst>
                <a:gd name="connsiteX0" fmla="*/ 886 w 1320"/>
                <a:gd name="connsiteY0" fmla="*/ 147 h 889"/>
                <a:gd name="connsiteX1" fmla="*/ 28 w 1320"/>
                <a:gd name="connsiteY1" fmla="*/ 544 h 889"/>
                <a:gd name="connsiteX2" fmla="*/ 316 w 1320"/>
                <a:gd name="connsiteY2" fmla="*/ 887 h 889"/>
                <a:gd name="connsiteX3" fmla="*/ 1320 w 1320"/>
                <a:gd name="connsiteY3" fmla="*/ 0 h 889"/>
                <a:gd name="connsiteX4" fmla="*/ 370 w 1320"/>
                <a:gd name="connsiteY4" fmla="*/ 732 h 889"/>
                <a:gd name="connsiteX5" fmla="*/ 294 w 1320"/>
                <a:gd name="connsiteY5" fmla="*/ 462 h 889"/>
                <a:gd name="connsiteX6" fmla="*/ 886 w 1320"/>
                <a:gd name="connsiteY6" fmla="*/ 147 h 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20" h="890">
                  <a:moveTo>
                    <a:pt x="886" y="147"/>
                  </a:moveTo>
                  <a:cubicBezTo>
                    <a:pt x="567" y="351"/>
                    <a:pt x="179" y="302"/>
                    <a:pt x="28" y="544"/>
                  </a:cubicBezTo>
                  <a:cubicBezTo>
                    <a:pt x="-92" y="818"/>
                    <a:pt x="199" y="908"/>
                    <a:pt x="316" y="887"/>
                  </a:cubicBezTo>
                  <a:cubicBezTo>
                    <a:pt x="870" y="833"/>
                    <a:pt x="1302" y="210"/>
                    <a:pt x="1320" y="0"/>
                  </a:cubicBezTo>
                  <a:cubicBezTo>
                    <a:pt x="1227" y="220"/>
                    <a:pt x="777" y="643"/>
                    <a:pt x="370" y="732"/>
                  </a:cubicBezTo>
                  <a:cubicBezTo>
                    <a:pt x="145" y="782"/>
                    <a:pt x="113" y="576"/>
                    <a:pt x="294" y="462"/>
                  </a:cubicBezTo>
                  <a:cubicBezTo>
                    <a:pt x="561" y="326"/>
                    <a:pt x="669" y="359"/>
                    <a:pt x="886" y="147"/>
                  </a:cubicBezTo>
                  <a:close/>
                </a:path>
              </a:pathLst>
            </a:custGeom>
            <a:solidFill>
              <a:srgbClr val="5C0E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4" name="Group 3"/>
          <p:cNvGrpSpPr/>
          <p:nvPr/>
        </p:nvGrpSpPr>
        <p:grpSpPr>
          <a:xfrm>
            <a:off x="558800" y="121285"/>
            <a:ext cx="2931160" cy="2931160"/>
            <a:chOff x="880" y="191"/>
            <a:chExt cx="4616" cy="4616"/>
          </a:xfrm>
        </p:grpSpPr>
        <p:sp>
          <p:nvSpPr>
            <p:cNvPr id="6" name="Oval 5"/>
            <p:cNvSpPr/>
            <p:nvPr/>
          </p:nvSpPr>
          <p:spPr>
            <a:xfrm>
              <a:off x="880" y="191"/>
              <a:ext cx="4616" cy="4616"/>
            </a:xfrm>
            <a:prstGeom prst="ellipse">
              <a:avLst/>
            </a:prstGeom>
            <a:solidFill>
              <a:srgbClr val="FFEC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9" name="Oval 8"/>
            <p:cNvSpPr/>
            <p:nvPr/>
          </p:nvSpPr>
          <p:spPr>
            <a:xfrm>
              <a:off x="880" y="191"/>
              <a:ext cx="4616" cy="4616"/>
            </a:xfrm>
            <a:prstGeom prst="ellipse">
              <a:avLst/>
            </a:prstGeom>
            <a:noFill/>
            <a:ln w="57150">
              <a:solidFill>
                <a:srgbClr val="44241B"/>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2" name="Text Box 11"/>
            <p:cNvSpPr txBox="1"/>
            <p:nvPr/>
          </p:nvSpPr>
          <p:spPr>
            <a:xfrm>
              <a:off x="1642" y="725"/>
              <a:ext cx="3034" cy="1994"/>
            </a:xfrm>
            <a:prstGeom prst="rect">
              <a:avLst/>
            </a:prstGeom>
            <a:noFill/>
          </p:spPr>
          <p:txBody>
            <a:bodyPr wrap="square" rtlCol="0">
              <a:prstTxWarp prst="textArchUp">
                <a:avLst>
                  <a:gd name="adj" fmla="val 10724941"/>
                </a:avLst>
              </a:prstTxWarp>
              <a:spAutoFit/>
            </a:bodyPr>
            <a:p>
              <a:r>
                <a:rPr lang="en-US" sz="6000" b="1">
                  <a:solidFill>
                    <a:srgbClr val="5C0E03"/>
                  </a:solidFill>
                  <a:effectLst>
                    <a:outerShdw blurRad="38100" dist="19050" dir="2700000" algn="tl" rotWithShape="0">
                      <a:schemeClr val="dk1">
                        <a:alpha val="40000"/>
                      </a:schemeClr>
                    </a:outerShdw>
                  </a:effectLst>
                  <a:latin typeface="Times New Roman" panose="02020603050405020304" charset="0"/>
                </a:rPr>
                <a:t>THIÊN      IỆT</a:t>
              </a:r>
              <a:endParaRPr lang="en-US" sz="6000" b="1">
                <a:solidFill>
                  <a:srgbClr val="5C0E03"/>
                </a:solidFill>
                <a:effectLst>
                  <a:outerShdw blurRad="38100" dist="19050" dir="2700000" algn="tl" rotWithShape="0">
                    <a:schemeClr val="dk1">
                      <a:alpha val="40000"/>
                    </a:schemeClr>
                  </a:outerShdw>
                </a:effectLst>
                <a:latin typeface="Times New Roman" panose="02020603050405020304" charset="0"/>
              </a:endParaRPr>
            </a:p>
          </p:txBody>
        </p:sp>
        <p:pic>
          <p:nvPicPr>
            <p:cNvPr id="13" name="Picture 12" descr="ha thao"/>
            <p:cNvPicPr>
              <a:picLocks noChangeAspect="1"/>
            </p:cNvPicPr>
            <p:nvPr/>
          </p:nvPicPr>
          <p:blipFill>
            <a:blip r:embed="rId1"/>
            <a:stretch>
              <a:fillRect/>
            </a:stretch>
          </p:blipFill>
          <p:spPr>
            <a:xfrm>
              <a:off x="1711" y="365"/>
              <a:ext cx="3262" cy="4025"/>
            </a:xfrm>
            <a:prstGeom prst="rect">
              <a:avLst/>
            </a:prstGeom>
          </p:spPr>
        </p:pic>
        <p:sp>
          <p:nvSpPr>
            <p:cNvPr id="16" name="Text Box 15"/>
            <p:cNvSpPr txBox="1"/>
            <p:nvPr/>
          </p:nvSpPr>
          <p:spPr>
            <a:xfrm>
              <a:off x="1424" y="2264"/>
              <a:ext cx="3446" cy="2233"/>
            </a:xfrm>
            <a:prstGeom prst="rect">
              <a:avLst/>
            </a:prstGeom>
            <a:noFill/>
          </p:spPr>
          <p:txBody>
            <a:bodyPr wrap="square" rtlCol="0">
              <a:prstTxWarp prst="textArchDown">
                <a:avLst>
                  <a:gd name="adj" fmla="val 21538854"/>
                </a:avLst>
              </a:prstTxWarp>
              <a:spAutoFit/>
            </a:bodyPr>
            <a:p>
              <a:r>
                <a:rPr lang="en-US" sz="3600" b="1">
                  <a:solidFill>
                    <a:srgbClr val="5C0E03"/>
                  </a:solidFill>
                  <a:latin typeface="Times New Roman" panose="02020603050405020304" charset="0"/>
                </a:rPr>
                <a:t>ĐÔNG    TRÙNG    HẠ     THẢO</a:t>
              </a:r>
              <a:endParaRPr lang="en-US" sz="3600" b="1">
                <a:solidFill>
                  <a:srgbClr val="5C0E03"/>
                </a:solidFill>
                <a:latin typeface="Times New Roman" panose="02020603050405020304" charset="0"/>
              </a:endParaRPr>
            </a:p>
          </p:txBody>
        </p:sp>
        <p:sp>
          <p:nvSpPr>
            <p:cNvPr id="18" name="Text Box 17"/>
            <p:cNvSpPr txBox="1"/>
            <p:nvPr/>
          </p:nvSpPr>
          <p:spPr>
            <a:xfrm>
              <a:off x="1864" y="1197"/>
              <a:ext cx="2624" cy="2281"/>
            </a:xfrm>
            <a:prstGeom prst="rect">
              <a:avLst/>
            </a:prstGeom>
            <a:noFill/>
          </p:spPr>
          <p:txBody>
            <a:bodyPr wrap="square" rtlCol="0">
              <a:prstTxWarp prst="textArchUp">
                <a:avLst/>
              </a:prstTxWarp>
              <a:spAutoFit/>
            </a:bodyPr>
            <a:p>
              <a:r>
                <a:rPr lang="en-US"/>
                <a:t>GCNĐKHKD: 46G8030507 UBND thị xã Dĩ A</a:t>
              </a:r>
              <a:r>
                <a:rPr lang="vi-VN" altLang="en-US"/>
                <a:t>n </a:t>
              </a:r>
              <a:r>
                <a:rPr lang="en-US"/>
                <a:t>phòng TC-KH </a:t>
              </a:r>
              <a:r>
                <a:rPr lang="vi-VN" altLang="en-US"/>
                <a:t>C</a:t>
              </a:r>
              <a:r>
                <a:rPr lang="en-US"/>
                <a:t>ấp ngày 04/01/2018      </a:t>
              </a:r>
              <a:endParaRPr lang="en-US"/>
            </a:p>
          </p:txBody>
        </p:sp>
        <p:sp>
          <p:nvSpPr>
            <p:cNvPr id="26" name="Text Box 25"/>
            <p:cNvSpPr txBox="1"/>
            <p:nvPr/>
          </p:nvSpPr>
          <p:spPr>
            <a:xfrm>
              <a:off x="1771" y="1224"/>
              <a:ext cx="2787" cy="2688"/>
            </a:xfrm>
            <a:prstGeom prst="rect">
              <a:avLst/>
            </a:prstGeom>
            <a:noFill/>
          </p:spPr>
          <p:txBody>
            <a:bodyPr wrap="square" rtlCol="0">
              <a:prstTxWarp prst="textArchDown">
                <a:avLst/>
              </a:prstTxWarp>
              <a:spAutoFit/>
            </a:bodyPr>
            <a:p>
              <a:pPr algn="l"/>
              <a:r>
                <a:rPr lang="en-US">
                  <a:sym typeface="+mn-ea"/>
                </a:rPr>
                <a:t> 70 đường số 3, khu phố Bình Đường 2, phường Dĩ An, Bình Dương</a:t>
              </a:r>
              <a:endParaRPr lang="en-US"/>
            </a:p>
          </p:txBody>
        </p:sp>
        <p:sp>
          <p:nvSpPr>
            <p:cNvPr id="27" name="Text Box 26"/>
            <p:cNvSpPr txBox="1"/>
            <p:nvPr/>
          </p:nvSpPr>
          <p:spPr>
            <a:xfrm>
              <a:off x="2420" y="3751"/>
              <a:ext cx="1489" cy="366"/>
            </a:xfrm>
            <a:prstGeom prst="rect">
              <a:avLst/>
            </a:prstGeom>
            <a:noFill/>
          </p:spPr>
          <p:txBody>
            <a:bodyPr wrap="square" rtlCol="0">
              <a:prstTxWarp prst="textArchDown">
                <a:avLst/>
              </a:prstTxWarp>
              <a:spAutoFit/>
            </a:bodyPr>
            <a:p>
              <a:r>
                <a:rPr lang="vi-VN" altLang="en-US" b="1">
                  <a:solidFill>
                    <a:srgbClr val="5C0E03"/>
                  </a:solidFill>
                  <a:latin typeface="Times New Roman" panose="02020603050405020304" charset="0"/>
                </a:rPr>
                <a:t>ĐT: 0909405589</a:t>
              </a:r>
              <a:endParaRPr lang="vi-VN" altLang="en-US" b="1">
                <a:solidFill>
                  <a:srgbClr val="5C0E03"/>
                </a:solidFill>
                <a:latin typeface="Times New Roman" panose="02020603050405020304" charset="0"/>
              </a:endParaRPr>
            </a:p>
          </p:txBody>
        </p:sp>
        <p:grpSp>
          <p:nvGrpSpPr>
            <p:cNvPr id="70" name="Group 69"/>
            <p:cNvGrpSpPr/>
            <p:nvPr/>
          </p:nvGrpSpPr>
          <p:grpSpPr>
            <a:xfrm rot="0">
              <a:off x="3452" y="449"/>
              <a:ext cx="869" cy="670"/>
              <a:chOff x="3591" y="527"/>
              <a:chExt cx="869" cy="670"/>
            </a:xfrm>
          </p:grpSpPr>
          <p:sp>
            <p:nvSpPr>
              <p:cNvPr id="28" name="Freeform 27"/>
              <p:cNvSpPr/>
              <p:nvPr/>
            </p:nvSpPr>
            <p:spPr>
              <a:xfrm rot="21120000">
                <a:off x="3605" y="1075"/>
                <a:ext cx="142" cy="78"/>
              </a:xfrm>
              <a:custGeom>
                <a:avLst/>
                <a:gdLst>
                  <a:gd name="connsiteX0" fmla="*/ 718 w 781"/>
                  <a:gd name="connsiteY0" fmla="*/ 562 h 561"/>
                  <a:gd name="connsiteX1" fmla="*/ 0 w 781"/>
                  <a:gd name="connsiteY1" fmla="*/ 63 h 561"/>
                  <a:gd name="connsiteX2" fmla="*/ 781 w 781"/>
                  <a:gd name="connsiteY2" fmla="*/ 73 h 561"/>
                  <a:gd name="connsiteX3" fmla="*/ 718 w 781"/>
                  <a:gd name="connsiteY3" fmla="*/ 562 h 561"/>
                </a:gdLst>
                <a:ahLst/>
                <a:cxnLst>
                  <a:cxn ang="0">
                    <a:pos x="connsiteX0" y="connsiteY0"/>
                  </a:cxn>
                  <a:cxn ang="0">
                    <a:pos x="connsiteX1" y="connsiteY1"/>
                  </a:cxn>
                  <a:cxn ang="0">
                    <a:pos x="connsiteX2" y="connsiteY2"/>
                  </a:cxn>
                  <a:cxn ang="0">
                    <a:pos x="connsiteX3" y="connsiteY3"/>
                  </a:cxn>
                </a:cxnLst>
                <a:rect l="l" t="t" r="r" b="b"/>
                <a:pathLst>
                  <a:path w="781" h="562">
                    <a:moveTo>
                      <a:pt x="718" y="562"/>
                    </a:moveTo>
                    <a:cubicBezTo>
                      <a:pt x="447" y="499"/>
                      <a:pt x="166" y="343"/>
                      <a:pt x="0" y="63"/>
                    </a:cubicBezTo>
                    <a:cubicBezTo>
                      <a:pt x="260" y="11"/>
                      <a:pt x="416" y="-52"/>
                      <a:pt x="781" y="73"/>
                    </a:cubicBezTo>
                    <a:lnTo>
                      <a:pt x="718" y="562"/>
                    </a:lnTo>
                    <a:close/>
                  </a:path>
                </a:pathLst>
              </a:custGeom>
              <a:solidFill>
                <a:srgbClr val="53EE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9" name="Freeform 28"/>
              <p:cNvSpPr/>
              <p:nvPr/>
            </p:nvSpPr>
            <p:spPr>
              <a:xfrm rot="19980000">
                <a:off x="3591" y="907"/>
                <a:ext cx="186" cy="213"/>
              </a:xfrm>
              <a:custGeom>
                <a:avLst/>
                <a:gdLst>
                  <a:gd name="connsiteX0" fmla="*/ 0 w 1021"/>
                  <a:gd name="connsiteY0" fmla="*/ 0 h 1541"/>
                  <a:gd name="connsiteX1" fmla="*/ 1021 w 1021"/>
                  <a:gd name="connsiteY1" fmla="*/ 1010 h 1541"/>
                  <a:gd name="connsiteX2" fmla="*/ 583 w 1021"/>
                  <a:gd name="connsiteY2" fmla="*/ 1541 h 1541"/>
                  <a:gd name="connsiteX3" fmla="*/ 0 w 1021"/>
                  <a:gd name="connsiteY3" fmla="*/ 0 h 1541"/>
                </a:gdLst>
                <a:ahLst/>
                <a:cxnLst>
                  <a:cxn ang="0">
                    <a:pos x="connsiteX0" y="connsiteY0"/>
                  </a:cxn>
                  <a:cxn ang="0">
                    <a:pos x="connsiteX1" y="connsiteY1"/>
                  </a:cxn>
                  <a:cxn ang="0">
                    <a:pos x="connsiteX2" y="connsiteY2"/>
                  </a:cxn>
                  <a:cxn ang="0">
                    <a:pos x="connsiteX3" y="connsiteY3"/>
                  </a:cxn>
                </a:cxnLst>
                <a:rect l="l" t="t" r="r" b="b"/>
                <a:pathLst>
                  <a:path w="1021" h="1541">
                    <a:moveTo>
                      <a:pt x="0" y="0"/>
                    </a:moveTo>
                    <a:cubicBezTo>
                      <a:pt x="479" y="219"/>
                      <a:pt x="708" y="625"/>
                      <a:pt x="1021" y="1010"/>
                    </a:cubicBezTo>
                    <a:lnTo>
                      <a:pt x="583" y="1541"/>
                    </a:lnTo>
                    <a:cubicBezTo>
                      <a:pt x="-83" y="875"/>
                      <a:pt x="31" y="458"/>
                      <a:pt x="0" y="0"/>
                    </a:cubicBezTo>
                    <a:close/>
                  </a:path>
                </a:pathLst>
              </a:custGeom>
              <a:solidFill>
                <a:srgbClr val="16D8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0" name="Freeform 29"/>
              <p:cNvSpPr/>
              <p:nvPr/>
            </p:nvSpPr>
            <p:spPr>
              <a:xfrm rot="19980000">
                <a:off x="3624" y="743"/>
                <a:ext cx="157" cy="333"/>
              </a:xfrm>
              <a:custGeom>
                <a:avLst/>
                <a:gdLst>
                  <a:gd name="connsiteX0" fmla="*/ 190 w 954"/>
                  <a:gd name="connsiteY0" fmla="*/ 2734 h 2734"/>
                  <a:gd name="connsiteX1" fmla="*/ 362 w 954"/>
                  <a:gd name="connsiteY1" fmla="*/ 0 h 2734"/>
                  <a:gd name="connsiteX2" fmla="*/ 954 w 954"/>
                  <a:gd name="connsiteY2" fmla="*/ 2171 h 2734"/>
                  <a:gd name="connsiteX3" fmla="*/ 190 w 954"/>
                  <a:gd name="connsiteY3" fmla="*/ 2734 h 2734"/>
                </a:gdLst>
                <a:ahLst/>
                <a:cxnLst>
                  <a:cxn ang="0">
                    <a:pos x="connsiteX0" y="connsiteY0"/>
                  </a:cxn>
                  <a:cxn ang="0">
                    <a:pos x="connsiteX1" y="connsiteY1"/>
                  </a:cxn>
                  <a:cxn ang="0">
                    <a:pos x="connsiteX2" y="connsiteY2"/>
                  </a:cxn>
                  <a:cxn ang="0">
                    <a:pos x="connsiteX3" y="connsiteY3"/>
                  </a:cxn>
                </a:cxnLst>
                <a:rect l="l" t="t" r="r" b="b"/>
                <a:pathLst>
                  <a:path w="954" h="2734">
                    <a:moveTo>
                      <a:pt x="190" y="2734"/>
                    </a:moveTo>
                    <a:cubicBezTo>
                      <a:pt x="-19" y="2161"/>
                      <a:pt x="-166" y="850"/>
                      <a:pt x="362" y="0"/>
                    </a:cubicBezTo>
                    <a:cubicBezTo>
                      <a:pt x="984" y="658"/>
                      <a:pt x="941" y="1417"/>
                      <a:pt x="954" y="2171"/>
                    </a:cubicBezTo>
                    <a:cubicBezTo>
                      <a:pt x="679" y="2315"/>
                      <a:pt x="426" y="2438"/>
                      <a:pt x="190" y="2734"/>
                    </a:cubicBezTo>
                    <a:close/>
                  </a:path>
                </a:pathLst>
              </a:custGeom>
              <a:solidFill>
                <a:srgbClr val="10A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1" name="Freeform 30"/>
              <p:cNvSpPr/>
              <p:nvPr/>
            </p:nvSpPr>
            <p:spPr>
              <a:xfrm rot="19980000">
                <a:off x="3653" y="619"/>
                <a:ext cx="259" cy="384"/>
              </a:xfrm>
              <a:custGeom>
                <a:avLst/>
                <a:gdLst>
                  <a:gd name="connsiteX0" fmla="*/ 1576 w 1675"/>
                  <a:gd name="connsiteY0" fmla="*/ 0 h 3332"/>
                  <a:gd name="connsiteX1" fmla="*/ 6 w 1675"/>
                  <a:gd name="connsiteY1" fmla="*/ 3332 h 3332"/>
                  <a:gd name="connsiteX2" fmla="*/ 1227 w 1675"/>
                  <a:gd name="connsiteY2" fmla="*/ 2747 h 3332"/>
                  <a:gd name="connsiteX3" fmla="*/ 1576 w 1675"/>
                  <a:gd name="connsiteY3" fmla="*/ 0 h 3332"/>
                </a:gdLst>
                <a:ahLst/>
                <a:cxnLst>
                  <a:cxn ang="0">
                    <a:pos x="connsiteX0" y="connsiteY0"/>
                  </a:cxn>
                  <a:cxn ang="0">
                    <a:pos x="connsiteX1" y="connsiteY1"/>
                  </a:cxn>
                  <a:cxn ang="0">
                    <a:pos x="connsiteX2" y="connsiteY2"/>
                  </a:cxn>
                  <a:cxn ang="0">
                    <a:pos x="connsiteX3" y="connsiteY3"/>
                  </a:cxn>
                </a:cxnLst>
                <a:rect l="l" t="t" r="r" b="b"/>
                <a:pathLst>
                  <a:path w="1675" h="3332">
                    <a:moveTo>
                      <a:pt x="1576" y="0"/>
                    </a:moveTo>
                    <a:cubicBezTo>
                      <a:pt x="49" y="1186"/>
                      <a:pt x="-29" y="2660"/>
                      <a:pt x="6" y="3332"/>
                    </a:cubicBezTo>
                    <a:lnTo>
                      <a:pt x="1227" y="2747"/>
                    </a:lnTo>
                    <a:cubicBezTo>
                      <a:pt x="1829" y="1701"/>
                      <a:pt x="1689" y="855"/>
                      <a:pt x="1576" y="0"/>
                    </a:cubicBezTo>
                    <a:close/>
                  </a:path>
                </a:pathLst>
              </a:custGeom>
              <a:solidFill>
                <a:srgbClr val="0C7F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2" name="Freeform 31"/>
              <p:cNvSpPr/>
              <p:nvPr/>
            </p:nvSpPr>
            <p:spPr>
              <a:xfrm rot="19980000">
                <a:off x="3691" y="527"/>
                <a:ext cx="571" cy="376"/>
              </a:xfrm>
              <a:custGeom>
                <a:avLst/>
                <a:gdLst>
                  <a:gd name="connsiteX0" fmla="*/ 3418 w 3418"/>
                  <a:gd name="connsiteY0" fmla="*/ 0 h 3018"/>
                  <a:gd name="connsiteX1" fmla="*/ 0 w 3418"/>
                  <a:gd name="connsiteY1" fmla="*/ 3018 h 3018"/>
                  <a:gd name="connsiteX2" fmla="*/ 1656 w 3418"/>
                  <a:gd name="connsiteY2" fmla="*/ 2414 h 3018"/>
                  <a:gd name="connsiteX3" fmla="*/ 3418 w 3418"/>
                  <a:gd name="connsiteY3" fmla="*/ 0 h 3018"/>
                </a:gdLst>
                <a:ahLst/>
                <a:cxnLst>
                  <a:cxn ang="0">
                    <a:pos x="connsiteX0" y="connsiteY0"/>
                  </a:cxn>
                  <a:cxn ang="0">
                    <a:pos x="connsiteX1" y="connsiteY1"/>
                  </a:cxn>
                  <a:cxn ang="0">
                    <a:pos x="connsiteX2" y="connsiteY2"/>
                  </a:cxn>
                  <a:cxn ang="0">
                    <a:pos x="connsiteX3" y="connsiteY3"/>
                  </a:cxn>
                </a:cxnLst>
                <a:rect l="l" t="t" r="r" b="b"/>
                <a:pathLst>
                  <a:path w="3418" h="3018">
                    <a:moveTo>
                      <a:pt x="3418" y="0"/>
                    </a:moveTo>
                    <a:cubicBezTo>
                      <a:pt x="549" y="995"/>
                      <a:pt x="410" y="2224"/>
                      <a:pt x="0" y="3018"/>
                    </a:cubicBezTo>
                    <a:cubicBezTo>
                      <a:pt x="552" y="2817"/>
                      <a:pt x="1104" y="2685"/>
                      <a:pt x="1656" y="2414"/>
                    </a:cubicBezTo>
                    <a:cubicBezTo>
                      <a:pt x="3052" y="1320"/>
                      <a:pt x="3135" y="653"/>
                      <a:pt x="3418" y="0"/>
                    </a:cubicBezTo>
                    <a:close/>
                  </a:path>
                </a:pathLst>
              </a:custGeom>
              <a:solidFill>
                <a:srgbClr val="074F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3" name="Oval 32"/>
              <p:cNvSpPr/>
              <p:nvPr/>
            </p:nvSpPr>
            <p:spPr>
              <a:xfrm rot="60000" flipH="1">
                <a:off x="3638" y="953"/>
                <a:ext cx="91" cy="121"/>
              </a:xfrm>
              <a:prstGeom prst="ellipse">
                <a:avLst/>
              </a:prstGeom>
              <a:solidFill>
                <a:srgbClr val="5C0E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4" name="Freeform 33"/>
              <p:cNvSpPr/>
              <p:nvPr/>
            </p:nvSpPr>
            <p:spPr>
              <a:xfrm rot="19980000">
                <a:off x="3626" y="635"/>
                <a:ext cx="834" cy="562"/>
              </a:xfrm>
              <a:custGeom>
                <a:avLst/>
                <a:gdLst>
                  <a:gd name="connsiteX0" fmla="*/ 886 w 1320"/>
                  <a:gd name="connsiteY0" fmla="*/ 147 h 889"/>
                  <a:gd name="connsiteX1" fmla="*/ 28 w 1320"/>
                  <a:gd name="connsiteY1" fmla="*/ 544 h 889"/>
                  <a:gd name="connsiteX2" fmla="*/ 316 w 1320"/>
                  <a:gd name="connsiteY2" fmla="*/ 887 h 889"/>
                  <a:gd name="connsiteX3" fmla="*/ 1320 w 1320"/>
                  <a:gd name="connsiteY3" fmla="*/ 0 h 889"/>
                  <a:gd name="connsiteX4" fmla="*/ 370 w 1320"/>
                  <a:gd name="connsiteY4" fmla="*/ 732 h 889"/>
                  <a:gd name="connsiteX5" fmla="*/ 294 w 1320"/>
                  <a:gd name="connsiteY5" fmla="*/ 462 h 889"/>
                  <a:gd name="connsiteX6" fmla="*/ 886 w 1320"/>
                  <a:gd name="connsiteY6" fmla="*/ 147 h 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20" h="890">
                    <a:moveTo>
                      <a:pt x="886" y="147"/>
                    </a:moveTo>
                    <a:cubicBezTo>
                      <a:pt x="567" y="351"/>
                      <a:pt x="179" y="302"/>
                      <a:pt x="28" y="544"/>
                    </a:cubicBezTo>
                    <a:cubicBezTo>
                      <a:pt x="-92" y="818"/>
                      <a:pt x="199" y="908"/>
                      <a:pt x="316" y="887"/>
                    </a:cubicBezTo>
                    <a:cubicBezTo>
                      <a:pt x="870" y="833"/>
                      <a:pt x="1302" y="210"/>
                      <a:pt x="1320" y="0"/>
                    </a:cubicBezTo>
                    <a:cubicBezTo>
                      <a:pt x="1227" y="220"/>
                      <a:pt x="777" y="643"/>
                      <a:pt x="370" y="732"/>
                    </a:cubicBezTo>
                    <a:cubicBezTo>
                      <a:pt x="145" y="782"/>
                      <a:pt x="113" y="576"/>
                      <a:pt x="294" y="462"/>
                    </a:cubicBezTo>
                    <a:cubicBezTo>
                      <a:pt x="561" y="326"/>
                      <a:pt x="669" y="359"/>
                      <a:pt x="886" y="147"/>
                    </a:cubicBezTo>
                    <a:close/>
                  </a:path>
                </a:pathLst>
              </a:custGeom>
              <a:solidFill>
                <a:srgbClr val="5C0E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 name="Rounded Rectangle 14"/>
          <p:cNvSpPr/>
          <p:nvPr/>
        </p:nvSpPr>
        <p:spPr>
          <a:xfrm>
            <a:off x="3933190" y="5201285"/>
            <a:ext cx="3035300" cy="476250"/>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4" name="Rounded Rectangle 13"/>
          <p:cNvSpPr/>
          <p:nvPr/>
        </p:nvSpPr>
        <p:spPr>
          <a:xfrm>
            <a:off x="7807960" y="2128520"/>
            <a:ext cx="3540760" cy="476250"/>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3" name="Rounded Rectangle 12"/>
          <p:cNvSpPr/>
          <p:nvPr/>
        </p:nvSpPr>
        <p:spPr>
          <a:xfrm>
            <a:off x="7583805" y="171450"/>
            <a:ext cx="3268345" cy="476250"/>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2" name="Rounded Rectangle 11"/>
          <p:cNvSpPr/>
          <p:nvPr/>
        </p:nvSpPr>
        <p:spPr>
          <a:xfrm>
            <a:off x="512445" y="121920"/>
            <a:ext cx="3187065" cy="476250"/>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73" name="Group 72"/>
          <p:cNvGrpSpPr/>
          <p:nvPr/>
        </p:nvGrpSpPr>
        <p:grpSpPr>
          <a:xfrm>
            <a:off x="4765675" y="2221230"/>
            <a:ext cx="2818130" cy="2835275"/>
            <a:chOff x="6166" y="164"/>
            <a:chExt cx="4616" cy="4643"/>
          </a:xfrm>
        </p:grpSpPr>
        <p:sp>
          <p:nvSpPr>
            <p:cNvPr id="36" name="Oval 35"/>
            <p:cNvSpPr/>
            <p:nvPr/>
          </p:nvSpPr>
          <p:spPr>
            <a:xfrm>
              <a:off x="6166" y="164"/>
              <a:ext cx="4616" cy="4616"/>
            </a:xfrm>
            <a:prstGeom prst="ellipse">
              <a:avLst/>
            </a:prstGeom>
            <a:solidFill>
              <a:schemeClr val="accent4">
                <a:lumMod val="20000"/>
                <a:lumOff val="80000"/>
              </a:schemeClr>
            </a:solidFill>
            <a:ln>
              <a:solidFill>
                <a:schemeClr val="accent4">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7" name="Oval 36"/>
            <p:cNvSpPr/>
            <p:nvPr/>
          </p:nvSpPr>
          <p:spPr>
            <a:xfrm>
              <a:off x="6166" y="191"/>
              <a:ext cx="4616" cy="4616"/>
            </a:xfrm>
            <a:prstGeom prst="ellipse">
              <a:avLst/>
            </a:prstGeom>
            <a:noFill/>
            <a:ln w="57150">
              <a:solidFill>
                <a:srgbClr val="44241B"/>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8" name="Text Box 37"/>
            <p:cNvSpPr txBox="1"/>
            <p:nvPr/>
          </p:nvSpPr>
          <p:spPr>
            <a:xfrm rot="21060000">
              <a:off x="6847" y="698"/>
              <a:ext cx="3034" cy="1994"/>
            </a:xfrm>
            <a:prstGeom prst="rect">
              <a:avLst/>
            </a:prstGeom>
            <a:noFill/>
          </p:spPr>
          <p:txBody>
            <a:bodyPr wrap="square" rtlCol="0">
              <a:prstTxWarp prst="textArchUp">
                <a:avLst>
                  <a:gd name="adj" fmla="val 10724941"/>
                </a:avLst>
              </a:prstTxWarp>
              <a:spAutoFit/>
            </a:bodyPr>
            <a:p>
              <a:r>
                <a:rPr lang="en-US" sz="6000" b="1">
                  <a:solidFill>
                    <a:srgbClr val="5C0E03"/>
                  </a:solidFill>
                  <a:effectLst>
                    <a:outerShdw blurRad="38100" dist="19050" dir="2700000" algn="tl" rotWithShape="0">
                      <a:schemeClr val="dk1">
                        <a:alpha val="40000"/>
                      </a:schemeClr>
                    </a:outerShdw>
                  </a:effectLst>
                  <a:latin typeface="Times New Roman" panose="02020603050405020304" charset="0"/>
                </a:rPr>
                <a:t>THIÊN      IỆT</a:t>
              </a:r>
              <a:endParaRPr lang="en-US" sz="6000" b="1">
                <a:solidFill>
                  <a:srgbClr val="5C0E03"/>
                </a:solidFill>
                <a:effectLst>
                  <a:outerShdw blurRad="38100" dist="19050" dir="2700000" algn="tl" rotWithShape="0">
                    <a:schemeClr val="dk1">
                      <a:alpha val="40000"/>
                    </a:schemeClr>
                  </a:outerShdw>
                </a:effectLst>
                <a:latin typeface="Times New Roman" panose="02020603050405020304" charset="0"/>
              </a:endParaRPr>
            </a:p>
          </p:txBody>
        </p:sp>
        <p:pic>
          <p:nvPicPr>
            <p:cNvPr id="39" name="Picture 38" descr="ha thao"/>
            <p:cNvPicPr>
              <a:picLocks noChangeAspect="1"/>
            </p:cNvPicPr>
            <p:nvPr/>
          </p:nvPicPr>
          <p:blipFill>
            <a:blip r:embed="rId1"/>
            <a:stretch>
              <a:fillRect/>
            </a:stretch>
          </p:blipFill>
          <p:spPr>
            <a:xfrm>
              <a:off x="6997" y="338"/>
              <a:ext cx="3262" cy="4025"/>
            </a:xfrm>
            <a:prstGeom prst="rect">
              <a:avLst/>
            </a:prstGeom>
          </p:spPr>
        </p:pic>
        <p:sp>
          <p:nvSpPr>
            <p:cNvPr id="40" name="Text Box 39"/>
            <p:cNvSpPr txBox="1"/>
            <p:nvPr/>
          </p:nvSpPr>
          <p:spPr>
            <a:xfrm>
              <a:off x="6710" y="2237"/>
              <a:ext cx="3446" cy="2233"/>
            </a:xfrm>
            <a:prstGeom prst="rect">
              <a:avLst/>
            </a:prstGeom>
            <a:noFill/>
          </p:spPr>
          <p:txBody>
            <a:bodyPr wrap="square" rtlCol="0">
              <a:prstTxWarp prst="textArchDown">
                <a:avLst>
                  <a:gd name="adj" fmla="val 21538854"/>
                </a:avLst>
              </a:prstTxWarp>
              <a:spAutoFit/>
            </a:bodyPr>
            <a:p>
              <a:r>
                <a:rPr lang="en-US" sz="3600" b="1">
                  <a:solidFill>
                    <a:srgbClr val="5C0E03"/>
                  </a:solidFill>
                  <a:latin typeface="Times New Roman" panose="02020603050405020304" charset="0"/>
                </a:rPr>
                <a:t>ĐÔNG    TRÙNG    HẠ     THẢO</a:t>
              </a:r>
              <a:endParaRPr lang="en-US" sz="3600" b="1">
                <a:solidFill>
                  <a:srgbClr val="5C0E03"/>
                </a:solidFill>
                <a:latin typeface="Times New Roman" panose="02020603050405020304" charset="0"/>
              </a:endParaRPr>
            </a:p>
          </p:txBody>
        </p:sp>
        <p:sp>
          <p:nvSpPr>
            <p:cNvPr id="41" name="Text Box 40"/>
            <p:cNvSpPr txBox="1"/>
            <p:nvPr/>
          </p:nvSpPr>
          <p:spPr>
            <a:xfrm>
              <a:off x="7150" y="1170"/>
              <a:ext cx="2624" cy="2281"/>
            </a:xfrm>
            <a:prstGeom prst="rect">
              <a:avLst/>
            </a:prstGeom>
            <a:noFill/>
          </p:spPr>
          <p:txBody>
            <a:bodyPr wrap="square" rtlCol="0">
              <a:prstTxWarp prst="textArchUp">
                <a:avLst/>
              </a:prstTxWarp>
              <a:spAutoFit/>
            </a:bodyPr>
            <a:p>
              <a:r>
                <a:rPr lang="en-US"/>
                <a:t>GCNĐKHKD: 46G8030507 UBND thị xã Dĩ A</a:t>
              </a:r>
              <a:r>
                <a:rPr lang="vi-VN" altLang="en-US"/>
                <a:t>n </a:t>
              </a:r>
              <a:r>
                <a:rPr lang="en-US"/>
                <a:t>phòng TC-KH </a:t>
              </a:r>
              <a:r>
                <a:rPr lang="vi-VN" altLang="en-US"/>
                <a:t>C</a:t>
              </a:r>
              <a:r>
                <a:rPr lang="en-US"/>
                <a:t>ấp ngày 04/01/2018      </a:t>
              </a:r>
              <a:endParaRPr lang="en-US"/>
            </a:p>
          </p:txBody>
        </p:sp>
        <p:sp>
          <p:nvSpPr>
            <p:cNvPr id="42" name="Text Box 41"/>
            <p:cNvSpPr txBox="1"/>
            <p:nvPr/>
          </p:nvSpPr>
          <p:spPr>
            <a:xfrm>
              <a:off x="7057" y="1197"/>
              <a:ext cx="2787" cy="2688"/>
            </a:xfrm>
            <a:prstGeom prst="rect">
              <a:avLst/>
            </a:prstGeom>
            <a:noFill/>
          </p:spPr>
          <p:txBody>
            <a:bodyPr wrap="square" rtlCol="0">
              <a:prstTxWarp prst="textArchDown">
                <a:avLst/>
              </a:prstTxWarp>
              <a:spAutoFit/>
            </a:bodyPr>
            <a:p>
              <a:pPr algn="l"/>
              <a:r>
                <a:rPr lang="en-US">
                  <a:sym typeface="+mn-ea"/>
                </a:rPr>
                <a:t> 70 đường số 3, khu phố Bình Đường 2, phường Dĩ An, Bình Dương</a:t>
              </a:r>
              <a:endParaRPr lang="en-US"/>
            </a:p>
          </p:txBody>
        </p:sp>
        <p:sp>
          <p:nvSpPr>
            <p:cNvPr id="43" name="Text Box 42"/>
            <p:cNvSpPr txBox="1"/>
            <p:nvPr/>
          </p:nvSpPr>
          <p:spPr>
            <a:xfrm>
              <a:off x="7706" y="3724"/>
              <a:ext cx="1489" cy="366"/>
            </a:xfrm>
            <a:prstGeom prst="rect">
              <a:avLst/>
            </a:prstGeom>
            <a:noFill/>
          </p:spPr>
          <p:txBody>
            <a:bodyPr wrap="square" rtlCol="0">
              <a:prstTxWarp prst="textArchDown">
                <a:avLst/>
              </a:prstTxWarp>
              <a:spAutoFit/>
            </a:bodyPr>
            <a:p>
              <a:r>
                <a:rPr lang="vi-VN" altLang="en-US" b="1">
                  <a:solidFill>
                    <a:srgbClr val="5C0E03"/>
                  </a:solidFill>
                  <a:latin typeface="Times New Roman" panose="02020603050405020304" charset="0"/>
                </a:rPr>
                <a:t>ĐT: 0909405589</a:t>
              </a:r>
              <a:endParaRPr lang="vi-VN" altLang="en-US" b="1">
                <a:solidFill>
                  <a:srgbClr val="5C0E03"/>
                </a:solidFill>
                <a:latin typeface="Times New Roman" panose="02020603050405020304" charset="0"/>
              </a:endParaRPr>
            </a:p>
          </p:txBody>
        </p:sp>
        <p:grpSp>
          <p:nvGrpSpPr>
            <p:cNvPr id="44" name="Group 43"/>
            <p:cNvGrpSpPr/>
            <p:nvPr/>
          </p:nvGrpSpPr>
          <p:grpSpPr>
            <a:xfrm rot="0">
              <a:off x="8468" y="369"/>
              <a:ext cx="869" cy="678"/>
              <a:chOff x="3591" y="519"/>
              <a:chExt cx="869" cy="678"/>
            </a:xfrm>
          </p:grpSpPr>
          <p:sp>
            <p:nvSpPr>
              <p:cNvPr id="47" name="Freeform 46"/>
              <p:cNvSpPr/>
              <p:nvPr/>
            </p:nvSpPr>
            <p:spPr>
              <a:xfrm rot="21120000">
                <a:off x="3605" y="1075"/>
                <a:ext cx="142" cy="78"/>
              </a:xfrm>
              <a:custGeom>
                <a:avLst/>
                <a:gdLst>
                  <a:gd name="connsiteX0" fmla="*/ 718 w 781"/>
                  <a:gd name="connsiteY0" fmla="*/ 562 h 561"/>
                  <a:gd name="connsiteX1" fmla="*/ 0 w 781"/>
                  <a:gd name="connsiteY1" fmla="*/ 63 h 561"/>
                  <a:gd name="connsiteX2" fmla="*/ 781 w 781"/>
                  <a:gd name="connsiteY2" fmla="*/ 73 h 561"/>
                  <a:gd name="connsiteX3" fmla="*/ 718 w 781"/>
                  <a:gd name="connsiteY3" fmla="*/ 562 h 561"/>
                </a:gdLst>
                <a:ahLst/>
                <a:cxnLst>
                  <a:cxn ang="0">
                    <a:pos x="connsiteX0" y="connsiteY0"/>
                  </a:cxn>
                  <a:cxn ang="0">
                    <a:pos x="connsiteX1" y="connsiteY1"/>
                  </a:cxn>
                  <a:cxn ang="0">
                    <a:pos x="connsiteX2" y="connsiteY2"/>
                  </a:cxn>
                  <a:cxn ang="0">
                    <a:pos x="connsiteX3" y="connsiteY3"/>
                  </a:cxn>
                </a:cxnLst>
                <a:rect l="l" t="t" r="r" b="b"/>
                <a:pathLst>
                  <a:path w="781" h="562">
                    <a:moveTo>
                      <a:pt x="718" y="562"/>
                    </a:moveTo>
                    <a:cubicBezTo>
                      <a:pt x="447" y="499"/>
                      <a:pt x="166" y="343"/>
                      <a:pt x="0" y="63"/>
                    </a:cubicBezTo>
                    <a:cubicBezTo>
                      <a:pt x="260" y="11"/>
                      <a:pt x="416" y="-52"/>
                      <a:pt x="781" y="73"/>
                    </a:cubicBezTo>
                    <a:lnTo>
                      <a:pt x="718" y="562"/>
                    </a:lnTo>
                    <a:close/>
                  </a:path>
                </a:pathLst>
              </a:custGeom>
              <a:solidFill>
                <a:srgbClr val="53EE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49" name="Freeform 48"/>
              <p:cNvSpPr/>
              <p:nvPr/>
            </p:nvSpPr>
            <p:spPr>
              <a:xfrm rot="19980000">
                <a:off x="3591" y="907"/>
                <a:ext cx="186" cy="213"/>
              </a:xfrm>
              <a:custGeom>
                <a:avLst/>
                <a:gdLst>
                  <a:gd name="connsiteX0" fmla="*/ 0 w 1021"/>
                  <a:gd name="connsiteY0" fmla="*/ 0 h 1541"/>
                  <a:gd name="connsiteX1" fmla="*/ 1021 w 1021"/>
                  <a:gd name="connsiteY1" fmla="*/ 1010 h 1541"/>
                  <a:gd name="connsiteX2" fmla="*/ 583 w 1021"/>
                  <a:gd name="connsiteY2" fmla="*/ 1541 h 1541"/>
                  <a:gd name="connsiteX3" fmla="*/ 0 w 1021"/>
                  <a:gd name="connsiteY3" fmla="*/ 0 h 1541"/>
                </a:gdLst>
                <a:ahLst/>
                <a:cxnLst>
                  <a:cxn ang="0">
                    <a:pos x="connsiteX0" y="connsiteY0"/>
                  </a:cxn>
                  <a:cxn ang="0">
                    <a:pos x="connsiteX1" y="connsiteY1"/>
                  </a:cxn>
                  <a:cxn ang="0">
                    <a:pos x="connsiteX2" y="connsiteY2"/>
                  </a:cxn>
                  <a:cxn ang="0">
                    <a:pos x="connsiteX3" y="connsiteY3"/>
                  </a:cxn>
                </a:cxnLst>
                <a:rect l="l" t="t" r="r" b="b"/>
                <a:pathLst>
                  <a:path w="1021" h="1541">
                    <a:moveTo>
                      <a:pt x="0" y="0"/>
                    </a:moveTo>
                    <a:cubicBezTo>
                      <a:pt x="479" y="219"/>
                      <a:pt x="708" y="625"/>
                      <a:pt x="1021" y="1010"/>
                    </a:cubicBezTo>
                    <a:lnTo>
                      <a:pt x="583" y="1541"/>
                    </a:lnTo>
                    <a:cubicBezTo>
                      <a:pt x="-83" y="875"/>
                      <a:pt x="31" y="458"/>
                      <a:pt x="0" y="0"/>
                    </a:cubicBezTo>
                    <a:close/>
                  </a:path>
                </a:pathLst>
              </a:custGeom>
              <a:solidFill>
                <a:srgbClr val="16D8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50" name="Freeform 49"/>
              <p:cNvSpPr/>
              <p:nvPr/>
            </p:nvSpPr>
            <p:spPr>
              <a:xfrm rot="19980000">
                <a:off x="3624" y="743"/>
                <a:ext cx="157" cy="333"/>
              </a:xfrm>
              <a:custGeom>
                <a:avLst/>
                <a:gdLst>
                  <a:gd name="connsiteX0" fmla="*/ 190 w 954"/>
                  <a:gd name="connsiteY0" fmla="*/ 2734 h 2734"/>
                  <a:gd name="connsiteX1" fmla="*/ 362 w 954"/>
                  <a:gd name="connsiteY1" fmla="*/ 0 h 2734"/>
                  <a:gd name="connsiteX2" fmla="*/ 954 w 954"/>
                  <a:gd name="connsiteY2" fmla="*/ 2171 h 2734"/>
                  <a:gd name="connsiteX3" fmla="*/ 190 w 954"/>
                  <a:gd name="connsiteY3" fmla="*/ 2734 h 2734"/>
                </a:gdLst>
                <a:ahLst/>
                <a:cxnLst>
                  <a:cxn ang="0">
                    <a:pos x="connsiteX0" y="connsiteY0"/>
                  </a:cxn>
                  <a:cxn ang="0">
                    <a:pos x="connsiteX1" y="connsiteY1"/>
                  </a:cxn>
                  <a:cxn ang="0">
                    <a:pos x="connsiteX2" y="connsiteY2"/>
                  </a:cxn>
                  <a:cxn ang="0">
                    <a:pos x="connsiteX3" y="connsiteY3"/>
                  </a:cxn>
                </a:cxnLst>
                <a:rect l="l" t="t" r="r" b="b"/>
                <a:pathLst>
                  <a:path w="954" h="2734">
                    <a:moveTo>
                      <a:pt x="190" y="2734"/>
                    </a:moveTo>
                    <a:cubicBezTo>
                      <a:pt x="-19" y="2161"/>
                      <a:pt x="-166" y="850"/>
                      <a:pt x="362" y="0"/>
                    </a:cubicBezTo>
                    <a:cubicBezTo>
                      <a:pt x="984" y="658"/>
                      <a:pt x="941" y="1417"/>
                      <a:pt x="954" y="2171"/>
                    </a:cubicBezTo>
                    <a:cubicBezTo>
                      <a:pt x="679" y="2315"/>
                      <a:pt x="426" y="2438"/>
                      <a:pt x="190" y="2734"/>
                    </a:cubicBezTo>
                    <a:close/>
                  </a:path>
                </a:pathLst>
              </a:custGeom>
              <a:solidFill>
                <a:srgbClr val="10A0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51" name="Freeform 50"/>
              <p:cNvSpPr/>
              <p:nvPr/>
            </p:nvSpPr>
            <p:spPr>
              <a:xfrm rot="19980000">
                <a:off x="3653" y="619"/>
                <a:ext cx="259" cy="384"/>
              </a:xfrm>
              <a:custGeom>
                <a:avLst/>
                <a:gdLst>
                  <a:gd name="connsiteX0" fmla="*/ 1576 w 1675"/>
                  <a:gd name="connsiteY0" fmla="*/ 0 h 3332"/>
                  <a:gd name="connsiteX1" fmla="*/ 6 w 1675"/>
                  <a:gd name="connsiteY1" fmla="*/ 3332 h 3332"/>
                  <a:gd name="connsiteX2" fmla="*/ 1227 w 1675"/>
                  <a:gd name="connsiteY2" fmla="*/ 2747 h 3332"/>
                  <a:gd name="connsiteX3" fmla="*/ 1576 w 1675"/>
                  <a:gd name="connsiteY3" fmla="*/ 0 h 3332"/>
                </a:gdLst>
                <a:ahLst/>
                <a:cxnLst>
                  <a:cxn ang="0">
                    <a:pos x="connsiteX0" y="connsiteY0"/>
                  </a:cxn>
                  <a:cxn ang="0">
                    <a:pos x="connsiteX1" y="connsiteY1"/>
                  </a:cxn>
                  <a:cxn ang="0">
                    <a:pos x="connsiteX2" y="connsiteY2"/>
                  </a:cxn>
                  <a:cxn ang="0">
                    <a:pos x="connsiteX3" y="connsiteY3"/>
                  </a:cxn>
                </a:cxnLst>
                <a:rect l="l" t="t" r="r" b="b"/>
                <a:pathLst>
                  <a:path w="1675" h="3332">
                    <a:moveTo>
                      <a:pt x="1576" y="0"/>
                    </a:moveTo>
                    <a:cubicBezTo>
                      <a:pt x="49" y="1186"/>
                      <a:pt x="-29" y="2660"/>
                      <a:pt x="6" y="3332"/>
                    </a:cubicBezTo>
                    <a:lnTo>
                      <a:pt x="1227" y="2747"/>
                    </a:lnTo>
                    <a:cubicBezTo>
                      <a:pt x="1829" y="1701"/>
                      <a:pt x="1689" y="855"/>
                      <a:pt x="1576" y="0"/>
                    </a:cubicBezTo>
                    <a:close/>
                  </a:path>
                </a:pathLst>
              </a:custGeom>
              <a:solidFill>
                <a:srgbClr val="0C7F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52" name="Freeform 51"/>
              <p:cNvSpPr/>
              <p:nvPr/>
            </p:nvSpPr>
            <p:spPr>
              <a:xfrm rot="19980000">
                <a:off x="3693" y="519"/>
                <a:ext cx="571" cy="376"/>
              </a:xfrm>
              <a:custGeom>
                <a:avLst/>
                <a:gdLst>
                  <a:gd name="connsiteX0" fmla="*/ 3418 w 3418"/>
                  <a:gd name="connsiteY0" fmla="*/ 0 h 3018"/>
                  <a:gd name="connsiteX1" fmla="*/ 0 w 3418"/>
                  <a:gd name="connsiteY1" fmla="*/ 3018 h 3018"/>
                  <a:gd name="connsiteX2" fmla="*/ 1656 w 3418"/>
                  <a:gd name="connsiteY2" fmla="*/ 2414 h 3018"/>
                  <a:gd name="connsiteX3" fmla="*/ 3418 w 3418"/>
                  <a:gd name="connsiteY3" fmla="*/ 0 h 3018"/>
                </a:gdLst>
                <a:ahLst/>
                <a:cxnLst>
                  <a:cxn ang="0">
                    <a:pos x="connsiteX0" y="connsiteY0"/>
                  </a:cxn>
                  <a:cxn ang="0">
                    <a:pos x="connsiteX1" y="connsiteY1"/>
                  </a:cxn>
                  <a:cxn ang="0">
                    <a:pos x="connsiteX2" y="connsiteY2"/>
                  </a:cxn>
                  <a:cxn ang="0">
                    <a:pos x="connsiteX3" y="connsiteY3"/>
                  </a:cxn>
                </a:cxnLst>
                <a:rect l="l" t="t" r="r" b="b"/>
                <a:pathLst>
                  <a:path w="3418" h="3018">
                    <a:moveTo>
                      <a:pt x="3418" y="0"/>
                    </a:moveTo>
                    <a:cubicBezTo>
                      <a:pt x="549" y="995"/>
                      <a:pt x="410" y="2224"/>
                      <a:pt x="0" y="3018"/>
                    </a:cubicBezTo>
                    <a:cubicBezTo>
                      <a:pt x="552" y="2817"/>
                      <a:pt x="1104" y="2685"/>
                      <a:pt x="1656" y="2414"/>
                    </a:cubicBezTo>
                    <a:cubicBezTo>
                      <a:pt x="3052" y="1320"/>
                      <a:pt x="3135" y="653"/>
                      <a:pt x="3418" y="0"/>
                    </a:cubicBezTo>
                    <a:close/>
                  </a:path>
                </a:pathLst>
              </a:custGeom>
              <a:solidFill>
                <a:srgbClr val="074F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53" name="Oval 52"/>
              <p:cNvSpPr/>
              <p:nvPr/>
            </p:nvSpPr>
            <p:spPr>
              <a:xfrm rot="60000" flipH="1">
                <a:off x="3638" y="953"/>
                <a:ext cx="91" cy="121"/>
              </a:xfrm>
              <a:prstGeom prst="ellipse">
                <a:avLst/>
              </a:prstGeom>
              <a:solidFill>
                <a:srgbClr val="5C0E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54" name="Freeform 53"/>
              <p:cNvSpPr/>
              <p:nvPr/>
            </p:nvSpPr>
            <p:spPr>
              <a:xfrm rot="19980000">
                <a:off x="3626" y="635"/>
                <a:ext cx="834" cy="562"/>
              </a:xfrm>
              <a:custGeom>
                <a:avLst/>
                <a:gdLst>
                  <a:gd name="connsiteX0" fmla="*/ 886 w 1320"/>
                  <a:gd name="connsiteY0" fmla="*/ 147 h 889"/>
                  <a:gd name="connsiteX1" fmla="*/ 28 w 1320"/>
                  <a:gd name="connsiteY1" fmla="*/ 544 h 889"/>
                  <a:gd name="connsiteX2" fmla="*/ 316 w 1320"/>
                  <a:gd name="connsiteY2" fmla="*/ 887 h 889"/>
                  <a:gd name="connsiteX3" fmla="*/ 1320 w 1320"/>
                  <a:gd name="connsiteY3" fmla="*/ 0 h 889"/>
                  <a:gd name="connsiteX4" fmla="*/ 370 w 1320"/>
                  <a:gd name="connsiteY4" fmla="*/ 732 h 889"/>
                  <a:gd name="connsiteX5" fmla="*/ 294 w 1320"/>
                  <a:gd name="connsiteY5" fmla="*/ 462 h 889"/>
                  <a:gd name="connsiteX6" fmla="*/ 886 w 1320"/>
                  <a:gd name="connsiteY6" fmla="*/ 147 h 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20" h="890">
                    <a:moveTo>
                      <a:pt x="886" y="147"/>
                    </a:moveTo>
                    <a:cubicBezTo>
                      <a:pt x="567" y="351"/>
                      <a:pt x="179" y="302"/>
                      <a:pt x="28" y="544"/>
                    </a:cubicBezTo>
                    <a:cubicBezTo>
                      <a:pt x="-92" y="818"/>
                      <a:pt x="199" y="908"/>
                      <a:pt x="316" y="887"/>
                    </a:cubicBezTo>
                    <a:cubicBezTo>
                      <a:pt x="870" y="833"/>
                      <a:pt x="1302" y="210"/>
                      <a:pt x="1320" y="0"/>
                    </a:cubicBezTo>
                    <a:cubicBezTo>
                      <a:pt x="1227" y="220"/>
                      <a:pt x="777" y="643"/>
                      <a:pt x="370" y="732"/>
                    </a:cubicBezTo>
                    <a:cubicBezTo>
                      <a:pt x="145" y="782"/>
                      <a:pt x="113" y="576"/>
                      <a:pt x="294" y="462"/>
                    </a:cubicBezTo>
                    <a:cubicBezTo>
                      <a:pt x="561" y="326"/>
                      <a:pt x="669" y="359"/>
                      <a:pt x="886" y="147"/>
                    </a:cubicBezTo>
                    <a:close/>
                  </a:path>
                </a:pathLst>
              </a:custGeom>
              <a:solidFill>
                <a:srgbClr val="5C0E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sp>
        <p:nvSpPr>
          <p:cNvPr id="4" name="Text Box 3"/>
          <p:cNvSpPr txBox="1"/>
          <p:nvPr/>
        </p:nvSpPr>
        <p:spPr>
          <a:xfrm>
            <a:off x="99695" y="593725"/>
            <a:ext cx="4773930" cy="4523105"/>
          </a:xfrm>
          <a:prstGeom prst="rect">
            <a:avLst/>
          </a:prstGeom>
          <a:noFill/>
        </p:spPr>
        <p:txBody>
          <a:bodyPr wrap="square" rtlCol="0">
            <a:spAutoFit/>
          </a:bodyPr>
          <a:p>
            <a:pPr algn="l"/>
            <a:r>
              <a:rPr lang="vi-VN" altLang="en-US" sz="1600" b="1"/>
              <a:t>Cordycepin</a:t>
            </a:r>
            <a:r>
              <a:rPr lang="vi-VN" altLang="en-US" sz="1600"/>
              <a:t> có khả năng tăng cường khả năng tự đề kháng và chống ung thư của cơ thể, nâng cao hàm lượng chất serum cortisol, thúc đẩy quá trình trao đổi a-xít nucleic và protein, đồng thời có tác dụng khống chế u bướu.Chất se-len là nguyên tố vi lượng rất cần thiết cho cơ thể người, đây là trung tâm hoạt động của enzym glutathione peroxidase, men này được liên kết với chuỗi peptide (sự kết hợp của hai hay nhiều axit amin tạo thành chuỗi), zymoprotein (protein xúc tác) ở hình thức liên kết chất selenocysteine, đảm bảo tính thẩm thấu thông thường và ổn định của màng tế bào, đồng thời kích thích sản sinh chất globulin miễn dịch (immune globulin) và kháng thể tăng cường khả năng miễn dịch và chống ô-xy hóa của cơ thể, có thể khống chế sự sinh trưởng của các tế bào ung thư, thông qua việc chống đột biến gene để đạt được mục đích chống ung thư. </a:t>
            </a:r>
            <a:endParaRPr lang="vi-VN" altLang="en-US" sz="1600"/>
          </a:p>
        </p:txBody>
      </p:sp>
      <p:sp>
        <p:nvSpPr>
          <p:cNvPr id="5" name="Text Box 4"/>
          <p:cNvSpPr txBox="1"/>
          <p:nvPr/>
        </p:nvSpPr>
        <p:spPr>
          <a:xfrm>
            <a:off x="7712075" y="2221230"/>
            <a:ext cx="3636645" cy="368300"/>
          </a:xfrm>
          <a:prstGeom prst="rect">
            <a:avLst/>
          </a:prstGeom>
          <a:noFill/>
        </p:spPr>
        <p:txBody>
          <a:bodyPr wrap="none" rtlCol="0">
            <a:spAutoFit/>
          </a:bodyPr>
          <a:p>
            <a:r>
              <a:rPr lang="vi-VN" altLang="en-US"/>
              <a:t> ỔN ĐỊNH HUYẾT ÁP, TIM MẠCH</a:t>
            </a:r>
            <a:endParaRPr lang="vi-VN" altLang="en-US"/>
          </a:p>
        </p:txBody>
      </p:sp>
      <p:sp>
        <p:nvSpPr>
          <p:cNvPr id="6" name="Text Box 5"/>
          <p:cNvSpPr txBox="1"/>
          <p:nvPr/>
        </p:nvSpPr>
        <p:spPr>
          <a:xfrm>
            <a:off x="702945" y="311150"/>
            <a:ext cx="3566795" cy="370840"/>
          </a:xfrm>
          <a:prstGeom prst="rect">
            <a:avLst/>
          </a:prstGeom>
          <a:noFill/>
        </p:spPr>
        <p:txBody>
          <a:bodyPr wrap="square" rtlCol="0">
            <a:spAutoFit/>
          </a:bodyPr>
          <a:p>
            <a:r>
              <a:rPr lang="vi-VN" altLang="en-US" sz="2800" baseline="30000">
                <a:solidFill>
                  <a:schemeClr val="tx1"/>
                </a:solidFill>
              </a:rPr>
              <a:t>NGĂN NGỪA  UNG THƯ</a:t>
            </a:r>
            <a:endParaRPr lang="vi-VN" altLang="en-US" sz="2800" baseline="30000">
              <a:solidFill>
                <a:schemeClr val="tx1"/>
              </a:solidFill>
            </a:endParaRPr>
          </a:p>
        </p:txBody>
      </p:sp>
      <p:sp>
        <p:nvSpPr>
          <p:cNvPr id="7" name="Text Box 6"/>
          <p:cNvSpPr txBox="1"/>
          <p:nvPr/>
        </p:nvSpPr>
        <p:spPr>
          <a:xfrm>
            <a:off x="7583805" y="2686050"/>
            <a:ext cx="4113530" cy="2799715"/>
          </a:xfrm>
          <a:prstGeom prst="rect">
            <a:avLst/>
          </a:prstGeom>
          <a:noFill/>
        </p:spPr>
        <p:txBody>
          <a:bodyPr wrap="square" rtlCol="0">
            <a:spAutoFit/>
          </a:bodyPr>
          <a:p>
            <a:pPr algn="l"/>
            <a:r>
              <a:rPr lang="en-US" sz="1600" b="1">
                <a:latin typeface="Arial" panose="020B0604020202020204" pitchFamily="34" charset="0"/>
              </a:rPr>
              <a:t>Adenosine </a:t>
            </a:r>
            <a:r>
              <a:rPr lang="en-US" sz="1600">
                <a:latin typeface="Arial" panose="020B0604020202020204" pitchFamily="34" charset="0"/>
              </a:rPr>
              <a:t>tham gia vào quá trình điều hòa nhịp tim, khắc phục hiện tượng loạn và chậm nhịp tim, cải thiện hệ tuần hoàn ngoại biên và tim mạch, tăng lượng oxy trong máu. Bên cạnh đó, adenosine còn được ghi nhận với khả năng ức chế hoạt động ngưng trệ tiểu cầu quá mức, đồng thời hạn chế tình trạng mắc và phòng chống các bệnh về mạch máu như: nhồi máu cơ tim, tắc mạch máu não, máu lưu thông kém…</a:t>
            </a:r>
            <a:endParaRPr lang="en-US" sz="1600">
              <a:latin typeface="Arial" panose="020B0604020202020204" pitchFamily="34" charset="0"/>
            </a:endParaRPr>
          </a:p>
        </p:txBody>
      </p:sp>
      <p:sp>
        <p:nvSpPr>
          <p:cNvPr id="8" name="Text Box 7"/>
          <p:cNvSpPr txBox="1"/>
          <p:nvPr/>
        </p:nvSpPr>
        <p:spPr>
          <a:xfrm>
            <a:off x="7760970" y="229870"/>
            <a:ext cx="2965450" cy="368300"/>
          </a:xfrm>
          <a:prstGeom prst="rect">
            <a:avLst/>
          </a:prstGeom>
          <a:noFill/>
        </p:spPr>
        <p:txBody>
          <a:bodyPr wrap="none" rtlCol="0">
            <a:spAutoFit/>
          </a:bodyPr>
          <a:p>
            <a:r>
              <a:rPr lang="vi-VN" altLang="en-US"/>
              <a:t>KIỂM SOÁT TIỂU ĐƯỜNG</a:t>
            </a:r>
            <a:endParaRPr lang="vi-VN" altLang="en-US"/>
          </a:p>
        </p:txBody>
      </p:sp>
      <p:sp>
        <p:nvSpPr>
          <p:cNvPr id="9" name="Text Box 8"/>
          <p:cNvSpPr txBox="1"/>
          <p:nvPr/>
        </p:nvSpPr>
        <p:spPr>
          <a:xfrm>
            <a:off x="5953125" y="654050"/>
            <a:ext cx="5946140" cy="1322070"/>
          </a:xfrm>
          <a:prstGeom prst="rect">
            <a:avLst/>
          </a:prstGeom>
          <a:noFill/>
        </p:spPr>
        <p:txBody>
          <a:bodyPr wrap="square" rtlCol="0">
            <a:spAutoFit/>
          </a:bodyPr>
          <a:p>
            <a:r>
              <a:rPr lang="en-US" sz="1600">
                <a:latin typeface="Arial" panose="020B0604020202020204" pitchFamily="34" charset="0"/>
              </a:rPr>
              <a:t> </a:t>
            </a:r>
            <a:r>
              <a:rPr lang="vi-VN" altLang="en-US" sz="1600" b="1">
                <a:latin typeface="Arial" panose="020B0604020202020204" pitchFamily="34" charset="0"/>
                <a:sym typeface="+mn-ea"/>
              </a:rPr>
              <a:t>Cordycepin </a:t>
            </a:r>
            <a:r>
              <a:rPr lang="en-US" sz="1600">
                <a:latin typeface="Arial" panose="020B0604020202020204" pitchFamily="34" charset="0"/>
              </a:rPr>
              <a:t>thúc đẩy quá trình chuyển hóa carbonhydare cùng các mô mỡ và gan thành năng lượng ATP cung cấp năng lượng cho các hoạt động sống của cơ thể. Từ đó, hỗ trợ  điều chỉnh lượng đường trong máu ổn định, không tăng vọt ở người bị bệnh đái tháo đường.</a:t>
            </a:r>
            <a:endParaRPr lang="en-US" sz="1600">
              <a:latin typeface="Arial" panose="020B0604020202020204" pitchFamily="34" charset="0"/>
            </a:endParaRPr>
          </a:p>
        </p:txBody>
      </p:sp>
      <p:sp>
        <p:nvSpPr>
          <p:cNvPr id="10" name="Text Box 9"/>
          <p:cNvSpPr txBox="1"/>
          <p:nvPr/>
        </p:nvSpPr>
        <p:spPr>
          <a:xfrm>
            <a:off x="559435" y="5691505"/>
            <a:ext cx="10765155" cy="829945"/>
          </a:xfrm>
          <a:prstGeom prst="rect">
            <a:avLst/>
          </a:prstGeom>
          <a:noFill/>
        </p:spPr>
        <p:txBody>
          <a:bodyPr wrap="square" rtlCol="0" anchor="t">
            <a:spAutoFit/>
          </a:bodyPr>
          <a:p>
            <a:r>
              <a:rPr lang="en-US" sz="1600" b="1">
                <a:latin typeface="Arial" panose="020B0604020202020204" pitchFamily="34" charset="0"/>
              </a:rPr>
              <a:t> Adenosine </a:t>
            </a:r>
            <a:r>
              <a:rPr lang="en-US" sz="1600">
                <a:latin typeface="Arial" panose="020B0604020202020204" pitchFamily="34" charset="0"/>
              </a:rPr>
              <a:t>cùng các thành phần khác trong đông trùng hạ thảo có khả năng cung cấp năng lượng cùng các chất dinh dinh dưỡng cần thiết giúp duy trì các hoạt động sống của cơ thể đồng thời hồi phục sức khỏe cũng những người mới ốm dậy, cơ thể suy nhược...</a:t>
            </a:r>
            <a:endParaRPr lang="en-US" sz="1600">
              <a:latin typeface="Arial" panose="020B0604020202020204" pitchFamily="34" charset="0"/>
            </a:endParaRPr>
          </a:p>
        </p:txBody>
      </p:sp>
      <p:sp>
        <p:nvSpPr>
          <p:cNvPr id="11" name="Text Box 10"/>
          <p:cNvSpPr txBox="1"/>
          <p:nvPr/>
        </p:nvSpPr>
        <p:spPr>
          <a:xfrm>
            <a:off x="4126230" y="5283200"/>
            <a:ext cx="2595880" cy="368300"/>
          </a:xfrm>
          <a:prstGeom prst="rect">
            <a:avLst/>
          </a:prstGeom>
          <a:noFill/>
        </p:spPr>
        <p:txBody>
          <a:bodyPr wrap="none" rtlCol="0">
            <a:spAutoFit/>
          </a:bodyPr>
          <a:p>
            <a:r>
              <a:rPr lang="vi-VN" altLang="en-US"/>
              <a:t>CẢI THIỆN SỨC KHỎE</a:t>
            </a:r>
            <a:endParaRPr lang="vi-VN"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 name="Freeform 29"/>
          <p:cNvSpPr/>
          <p:nvPr/>
        </p:nvSpPr>
        <p:spPr>
          <a:xfrm>
            <a:off x="4670584" y="2905760"/>
            <a:ext cx="518775" cy="1152525"/>
          </a:xfrm>
          <a:custGeom>
            <a:avLst/>
            <a:gdLst>
              <a:gd name="connsiteX0" fmla="*/ 127 w 816"/>
              <a:gd name="connsiteY0" fmla="*/ 0 h 1815"/>
              <a:gd name="connsiteX1" fmla="*/ 622 w 816"/>
              <a:gd name="connsiteY1" fmla="*/ 1815 h 1815"/>
              <a:gd name="connsiteX2" fmla="*/ 817 w 816"/>
              <a:gd name="connsiteY2" fmla="*/ 1350 h 1815"/>
              <a:gd name="connsiteX3" fmla="*/ 232 w 816"/>
              <a:gd name="connsiteY3" fmla="*/ 255 h 1815"/>
            </a:gdLst>
            <a:ahLst/>
            <a:cxnLst>
              <a:cxn ang="0">
                <a:pos x="connsiteX0" y="connsiteY0"/>
              </a:cxn>
              <a:cxn ang="0">
                <a:pos x="connsiteX1" y="connsiteY1"/>
              </a:cxn>
              <a:cxn ang="0">
                <a:pos x="connsiteX2" y="connsiteY2"/>
              </a:cxn>
              <a:cxn ang="0">
                <a:pos x="connsiteX3" y="connsiteY3"/>
              </a:cxn>
            </a:cxnLst>
            <a:rect l="l" t="t" r="r" b="b"/>
            <a:pathLst>
              <a:path w="817" h="1815">
                <a:moveTo>
                  <a:pt x="127" y="0"/>
                </a:moveTo>
                <a:cubicBezTo>
                  <a:pt x="37" y="675"/>
                  <a:pt x="-278" y="1185"/>
                  <a:pt x="622" y="1815"/>
                </a:cubicBezTo>
                <a:lnTo>
                  <a:pt x="817" y="1350"/>
                </a:lnTo>
                <a:cubicBezTo>
                  <a:pt x="327" y="1139"/>
                  <a:pt x="435" y="674"/>
                  <a:pt x="232" y="255"/>
                </a:cubicBezTo>
              </a:path>
            </a:pathLst>
          </a:custGeom>
          <a:solidFill>
            <a:srgbClr val="5C0E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6" name="Title 5"/>
          <p:cNvSpPr>
            <a:spLocks noGrp="1"/>
          </p:cNvSpPr>
          <p:nvPr>
            <p:ph type="title"/>
          </p:nvPr>
        </p:nvSpPr>
        <p:spPr/>
        <p:txBody>
          <a:bodyPr/>
          <a:p>
            <a:endParaRPr lang="en-US"/>
          </a:p>
        </p:txBody>
      </p:sp>
      <p:grpSp>
        <p:nvGrpSpPr>
          <p:cNvPr id="13" name="Group 12"/>
          <p:cNvGrpSpPr/>
          <p:nvPr/>
        </p:nvGrpSpPr>
        <p:grpSpPr>
          <a:xfrm flipH="1">
            <a:off x="9610090" y="956945"/>
            <a:ext cx="740410" cy="1798320"/>
            <a:chOff x="16347" y="4917"/>
            <a:chExt cx="1166" cy="2832"/>
          </a:xfrm>
        </p:grpSpPr>
        <p:sp>
          <p:nvSpPr>
            <p:cNvPr id="14" name="Freeform 13"/>
            <p:cNvSpPr/>
            <p:nvPr/>
          </p:nvSpPr>
          <p:spPr>
            <a:xfrm>
              <a:off x="16347" y="4917"/>
              <a:ext cx="1166" cy="2832"/>
            </a:xfrm>
            <a:custGeom>
              <a:avLst/>
              <a:gdLst>
                <a:gd name="connsiteX0" fmla="*/ 616 w 1165"/>
                <a:gd name="connsiteY0" fmla="*/ 0 h 2832"/>
                <a:gd name="connsiteX1" fmla="*/ 788 w 1165"/>
                <a:gd name="connsiteY1" fmla="*/ 319 h 2832"/>
                <a:gd name="connsiteX2" fmla="*/ 964 w 1165"/>
                <a:gd name="connsiteY2" fmla="*/ 2726 h 2832"/>
                <a:gd name="connsiteX3" fmla="*/ 649 w 1165"/>
                <a:gd name="connsiteY3" fmla="*/ 2780 h 2832"/>
                <a:gd name="connsiteX4" fmla="*/ 513 w 1165"/>
                <a:gd name="connsiteY4" fmla="*/ 2716 h 2832"/>
                <a:gd name="connsiteX5" fmla="*/ 927 w 1165"/>
                <a:gd name="connsiteY5" fmla="*/ 1526 h 2832"/>
                <a:gd name="connsiteX6" fmla="*/ 0 w 1165"/>
                <a:gd name="connsiteY6" fmla="*/ 813 h 2832"/>
                <a:gd name="connsiteX7" fmla="*/ 125 w 1165"/>
                <a:gd name="connsiteY7" fmla="*/ 789 h 2832"/>
                <a:gd name="connsiteX8" fmla="*/ 662 w 1165"/>
                <a:gd name="connsiteY8" fmla="*/ 1250 h 2832"/>
                <a:gd name="connsiteX9" fmla="*/ 690 w 1165"/>
                <a:gd name="connsiteY9" fmla="*/ 462 h 2832"/>
                <a:gd name="connsiteX10" fmla="*/ 552 w 1165"/>
                <a:gd name="connsiteY10" fmla="*/ 65 h 2832"/>
                <a:gd name="connsiteX11" fmla="*/ 616 w 1165"/>
                <a:gd name="connsiteY11" fmla="*/ 0 h 2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6" h="2832">
                  <a:moveTo>
                    <a:pt x="616" y="0"/>
                  </a:moveTo>
                  <a:cubicBezTo>
                    <a:pt x="645" y="131"/>
                    <a:pt x="730" y="220"/>
                    <a:pt x="788" y="319"/>
                  </a:cubicBezTo>
                  <a:cubicBezTo>
                    <a:pt x="1393" y="1304"/>
                    <a:pt x="1129" y="2078"/>
                    <a:pt x="964" y="2726"/>
                  </a:cubicBezTo>
                  <a:cubicBezTo>
                    <a:pt x="882" y="2893"/>
                    <a:pt x="748" y="2824"/>
                    <a:pt x="649" y="2780"/>
                  </a:cubicBezTo>
                  <a:lnTo>
                    <a:pt x="513" y="2716"/>
                  </a:lnTo>
                  <a:cubicBezTo>
                    <a:pt x="903" y="2301"/>
                    <a:pt x="882" y="1880"/>
                    <a:pt x="927" y="1526"/>
                  </a:cubicBezTo>
                  <a:cubicBezTo>
                    <a:pt x="306" y="1418"/>
                    <a:pt x="122" y="845"/>
                    <a:pt x="0" y="813"/>
                  </a:cubicBezTo>
                  <a:lnTo>
                    <a:pt x="125" y="789"/>
                  </a:lnTo>
                  <a:cubicBezTo>
                    <a:pt x="307" y="933"/>
                    <a:pt x="396" y="1107"/>
                    <a:pt x="662" y="1250"/>
                  </a:cubicBezTo>
                  <a:cubicBezTo>
                    <a:pt x="968" y="1405"/>
                    <a:pt x="980" y="1128"/>
                    <a:pt x="690" y="462"/>
                  </a:cubicBezTo>
                  <a:cubicBezTo>
                    <a:pt x="592" y="242"/>
                    <a:pt x="490" y="188"/>
                    <a:pt x="552" y="65"/>
                  </a:cubicBezTo>
                  <a:lnTo>
                    <a:pt x="616" y="0"/>
                  </a:lnTo>
                  <a:close/>
                </a:path>
              </a:pathLst>
            </a:custGeom>
            <a:solidFill>
              <a:srgbClr val="5C0E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5" name="Oval 14"/>
            <p:cNvSpPr/>
            <p:nvPr/>
          </p:nvSpPr>
          <p:spPr>
            <a:xfrm rot="20640000">
              <a:off x="16711" y="5487"/>
              <a:ext cx="397" cy="480"/>
            </a:xfrm>
            <a:prstGeom prst="ellipse">
              <a:avLst/>
            </a:prstGeom>
            <a:solidFill>
              <a:srgbClr val="5C0E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grpSp>
        <p:nvGrpSpPr>
          <p:cNvPr id="20" name="Group 19"/>
          <p:cNvGrpSpPr/>
          <p:nvPr/>
        </p:nvGrpSpPr>
        <p:grpSpPr>
          <a:xfrm>
            <a:off x="575945" y="1639570"/>
            <a:ext cx="3077845" cy="2876550"/>
            <a:chOff x="3759" y="4708"/>
            <a:chExt cx="4847" cy="4530"/>
          </a:xfrm>
        </p:grpSpPr>
        <p:sp>
          <p:nvSpPr>
            <p:cNvPr id="17" name="Freeform 16"/>
            <p:cNvSpPr/>
            <p:nvPr/>
          </p:nvSpPr>
          <p:spPr>
            <a:xfrm>
              <a:off x="3946" y="6575"/>
              <a:ext cx="1021" cy="1541"/>
            </a:xfrm>
            <a:custGeom>
              <a:avLst/>
              <a:gdLst>
                <a:gd name="connsiteX0" fmla="*/ 0 w 1021"/>
                <a:gd name="connsiteY0" fmla="*/ 0 h 1541"/>
                <a:gd name="connsiteX1" fmla="*/ 1021 w 1021"/>
                <a:gd name="connsiteY1" fmla="*/ 1010 h 1541"/>
                <a:gd name="connsiteX2" fmla="*/ 583 w 1021"/>
                <a:gd name="connsiteY2" fmla="*/ 1541 h 1541"/>
                <a:gd name="connsiteX3" fmla="*/ 0 w 1021"/>
                <a:gd name="connsiteY3" fmla="*/ 0 h 1541"/>
              </a:gdLst>
              <a:ahLst/>
              <a:cxnLst>
                <a:cxn ang="0">
                  <a:pos x="connsiteX0" y="connsiteY0"/>
                </a:cxn>
                <a:cxn ang="0">
                  <a:pos x="connsiteX1" y="connsiteY1"/>
                </a:cxn>
                <a:cxn ang="0">
                  <a:pos x="connsiteX2" y="connsiteY2"/>
                </a:cxn>
                <a:cxn ang="0">
                  <a:pos x="connsiteX3" y="connsiteY3"/>
                </a:cxn>
              </a:cxnLst>
              <a:rect l="l" t="t" r="r" b="b"/>
              <a:pathLst>
                <a:path w="1021" h="1541">
                  <a:moveTo>
                    <a:pt x="0" y="0"/>
                  </a:moveTo>
                  <a:cubicBezTo>
                    <a:pt x="479" y="219"/>
                    <a:pt x="708" y="625"/>
                    <a:pt x="1021" y="1010"/>
                  </a:cubicBezTo>
                  <a:lnTo>
                    <a:pt x="583" y="1541"/>
                  </a:lnTo>
                  <a:cubicBezTo>
                    <a:pt x="-83" y="875"/>
                    <a:pt x="31" y="458"/>
                    <a:pt x="0" y="0"/>
                  </a:cubicBezTo>
                  <a:close/>
                </a:path>
              </a:pathLst>
            </a:custGeom>
            <a:solidFill>
              <a:srgbClr val="76B7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7" name="Freeform 6"/>
            <p:cNvSpPr/>
            <p:nvPr/>
          </p:nvSpPr>
          <p:spPr>
            <a:xfrm>
              <a:off x="4516" y="5534"/>
              <a:ext cx="862" cy="2412"/>
            </a:xfrm>
            <a:custGeom>
              <a:avLst/>
              <a:gdLst>
                <a:gd name="connsiteX0" fmla="*/ 190 w 954"/>
                <a:gd name="connsiteY0" fmla="*/ 2734 h 2734"/>
                <a:gd name="connsiteX1" fmla="*/ 362 w 954"/>
                <a:gd name="connsiteY1" fmla="*/ 0 h 2734"/>
                <a:gd name="connsiteX2" fmla="*/ 954 w 954"/>
                <a:gd name="connsiteY2" fmla="*/ 2171 h 2734"/>
                <a:gd name="connsiteX3" fmla="*/ 190 w 954"/>
                <a:gd name="connsiteY3" fmla="*/ 2734 h 2734"/>
              </a:gdLst>
              <a:ahLst/>
              <a:cxnLst>
                <a:cxn ang="0">
                  <a:pos x="connsiteX0" y="connsiteY0"/>
                </a:cxn>
                <a:cxn ang="0">
                  <a:pos x="connsiteX1" y="connsiteY1"/>
                </a:cxn>
                <a:cxn ang="0">
                  <a:pos x="connsiteX2" y="connsiteY2"/>
                </a:cxn>
                <a:cxn ang="0">
                  <a:pos x="connsiteX3" y="connsiteY3"/>
                </a:cxn>
              </a:cxnLst>
              <a:rect l="l" t="t" r="r" b="b"/>
              <a:pathLst>
                <a:path w="954" h="2734">
                  <a:moveTo>
                    <a:pt x="190" y="2734"/>
                  </a:moveTo>
                  <a:cubicBezTo>
                    <a:pt x="-19" y="2161"/>
                    <a:pt x="-166" y="850"/>
                    <a:pt x="362" y="0"/>
                  </a:cubicBezTo>
                  <a:cubicBezTo>
                    <a:pt x="984" y="658"/>
                    <a:pt x="941" y="1417"/>
                    <a:pt x="954" y="2171"/>
                  </a:cubicBezTo>
                  <a:cubicBezTo>
                    <a:pt x="679" y="2315"/>
                    <a:pt x="426" y="2438"/>
                    <a:pt x="190" y="2734"/>
                  </a:cubicBezTo>
                  <a:close/>
                </a:path>
              </a:pathLst>
            </a:custGeom>
            <a:solidFill>
              <a:srgbClr val="649B29"/>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8" name="Freeform 7"/>
            <p:cNvSpPr/>
            <p:nvPr/>
          </p:nvSpPr>
          <p:spPr>
            <a:xfrm>
              <a:off x="4973" y="4895"/>
              <a:ext cx="1420" cy="2781"/>
            </a:xfrm>
            <a:custGeom>
              <a:avLst/>
              <a:gdLst>
                <a:gd name="connsiteX0" fmla="*/ 1576 w 1675"/>
                <a:gd name="connsiteY0" fmla="*/ 0 h 3332"/>
                <a:gd name="connsiteX1" fmla="*/ 6 w 1675"/>
                <a:gd name="connsiteY1" fmla="*/ 3332 h 3332"/>
                <a:gd name="connsiteX2" fmla="*/ 1227 w 1675"/>
                <a:gd name="connsiteY2" fmla="*/ 2747 h 3332"/>
                <a:gd name="connsiteX3" fmla="*/ 1576 w 1675"/>
                <a:gd name="connsiteY3" fmla="*/ 0 h 3332"/>
              </a:gdLst>
              <a:ahLst/>
              <a:cxnLst>
                <a:cxn ang="0">
                  <a:pos x="connsiteX0" y="connsiteY0"/>
                </a:cxn>
                <a:cxn ang="0">
                  <a:pos x="connsiteX1" y="connsiteY1"/>
                </a:cxn>
                <a:cxn ang="0">
                  <a:pos x="connsiteX2" y="connsiteY2"/>
                </a:cxn>
                <a:cxn ang="0">
                  <a:pos x="connsiteX3" y="connsiteY3"/>
                </a:cxn>
              </a:cxnLst>
              <a:rect l="l" t="t" r="r" b="b"/>
              <a:pathLst>
                <a:path w="1675" h="3332">
                  <a:moveTo>
                    <a:pt x="1576" y="0"/>
                  </a:moveTo>
                  <a:cubicBezTo>
                    <a:pt x="49" y="1186"/>
                    <a:pt x="-29" y="2660"/>
                    <a:pt x="6" y="3332"/>
                  </a:cubicBezTo>
                  <a:lnTo>
                    <a:pt x="1227" y="2747"/>
                  </a:lnTo>
                  <a:cubicBezTo>
                    <a:pt x="1829" y="1701"/>
                    <a:pt x="1689" y="855"/>
                    <a:pt x="1576" y="0"/>
                  </a:cubicBezTo>
                  <a:close/>
                </a:path>
              </a:pathLst>
            </a:cu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9" name="Freeform 8"/>
            <p:cNvSpPr/>
            <p:nvPr/>
          </p:nvSpPr>
          <p:spPr>
            <a:xfrm>
              <a:off x="5470" y="4708"/>
              <a:ext cx="3136" cy="2728"/>
            </a:xfrm>
            <a:custGeom>
              <a:avLst/>
              <a:gdLst>
                <a:gd name="connsiteX0" fmla="*/ 3418 w 3418"/>
                <a:gd name="connsiteY0" fmla="*/ 0 h 3018"/>
                <a:gd name="connsiteX1" fmla="*/ 0 w 3418"/>
                <a:gd name="connsiteY1" fmla="*/ 3018 h 3018"/>
                <a:gd name="connsiteX2" fmla="*/ 1656 w 3418"/>
                <a:gd name="connsiteY2" fmla="*/ 2414 h 3018"/>
                <a:gd name="connsiteX3" fmla="*/ 3418 w 3418"/>
                <a:gd name="connsiteY3" fmla="*/ 0 h 3018"/>
              </a:gdLst>
              <a:ahLst/>
              <a:cxnLst>
                <a:cxn ang="0">
                  <a:pos x="connsiteX0" y="connsiteY0"/>
                </a:cxn>
                <a:cxn ang="0">
                  <a:pos x="connsiteX1" y="connsiteY1"/>
                </a:cxn>
                <a:cxn ang="0">
                  <a:pos x="connsiteX2" y="connsiteY2"/>
                </a:cxn>
                <a:cxn ang="0">
                  <a:pos x="connsiteX3" y="connsiteY3"/>
                </a:cxn>
              </a:cxnLst>
              <a:rect l="l" t="t" r="r" b="b"/>
              <a:pathLst>
                <a:path w="3418" h="3018">
                  <a:moveTo>
                    <a:pt x="3418" y="0"/>
                  </a:moveTo>
                  <a:cubicBezTo>
                    <a:pt x="549" y="995"/>
                    <a:pt x="410" y="2224"/>
                    <a:pt x="0" y="3018"/>
                  </a:cubicBezTo>
                  <a:cubicBezTo>
                    <a:pt x="552" y="2817"/>
                    <a:pt x="1104" y="2685"/>
                    <a:pt x="1656" y="2414"/>
                  </a:cubicBezTo>
                  <a:cubicBezTo>
                    <a:pt x="3052" y="1320"/>
                    <a:pt x="3135" y="653"/>
                    <a:pt x="3418" y="0"/>
                  </a:cubicBezTo>
                  <a:close/>
                </a:path>
              </a:pathLst>
            </a:cu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1" name="Oval 10"/>
            <p:cNvSpPr/>
            <p:nvPr/>
          </p:nvSpPr>
          <p:spPr>
            <a:xfrm rot="1680000" flipH="1">
              <a:off x="5043" y="7982"/>
              <a:ext cx="466" cy="571"/>
            </a:xfrm>
            <a:prstGeom prst="ellipse">
              <a:avLst/>
            </a:prstGeom>
            <a:solidFill>
              <a:srgbClr val="5C0E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8" name="Freeform 17"/>
            <p:cNvSpPr/>
            <p:nvPr/>
          </p:nvSpPr>
          <p:spPr>
            <a:xfrm>
              <a:off x="3759" y="8044"/>
              <a:ext cx="781" cy="562"/>
            </a:xfrm>
            <a:custGeom>
              <a:avLst/>
              <a:gdLst>
                <a:gd name="connsiteX0" fmla="*/ 718 w 781"/>
                <a:gd name="connsiteY0" fmla="*/ 562 h 561"/>
                <a:gd name="connsiteX1" fmla="*/ 0 w 781"/>
                <a:gd name="connsiteY1" fmla="*/ 63 h 561"/>
                <a:gd name="connsiteX2" fmla="*/ 781 w 781"/>
                <a:gd name="connsiteY2" fmla="*/ 73 h 561"/>
                <a:gd name="connsiteX3" fmla="*/ 718 w 781"/>
                <a:gd name="connsiteY3" fmla="*/ 562 h 561"/>
              </a:gdLst>
              <a:ahLst/>
              <a:cxnLst>
                <a:cxn ang="0">
                  <a:pos x="connsiteX0" y="connsiteY0"/>
                </a:cxn>
                <a:cxn ang="0">
                  <a:pos x="connsiteX1" y="connsiteY1"/>
                </a:cxn>
                <a:cxn ang="0">
                  <a:pos x="connsiteX2" y="connsiteY2"/>
                </a:cxn>
                <a:cxn ang="0">
                  <a:pos x="connsiteX3" y="connsiteY3"/>
                </a:cxn>
              </a:cxnLst>
              <a:rect l="l" t="t" r="r" b="b"/>
              <a:pathLst>
                <a:path w="781" h="562">
                  <a:moveTo>
                    <a:pt x="718" y="562"/>
                  </a:moveTo>
                  <a:cubicBezTo>
                    <a:pt x="447" y="499"/>
                    <a:pt x="166" y="343"/>
                    <a:pt x="0" y="63"/>
                  </a:cubicBezTo>
                  <a:cubicBezTo>
                    <a:pt x="260" y="11"/>
                    <a:pt x="416" y="-52"/>
                    <a:pt x="781" y="73"/>
                  </a:cubicBezTo>
                  <a:lnTo>
                    <a:pt x="718" y="562"/>
                  </a:lnTo>
                  <a:close/>
                </a:path>
              </a:pathLst>
            </a:cu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6" name="Freeform 15"/>
            <p:cNvSpPr/>
            <p:nvPr/>
          </p:nvSpPr>
          <p:spPr>
            <a:xfrm>
              <a:off x="4407" y="4938"/>
              <a:ext cx="4165" cy="4300"/>
            </a:xfrm>
            <a:custGeom>
              <a:avLst/>
              <a:gdLst>
                <a:gd name="connsiteX0" fmla="*/ 3024 w 4165"/>
                <a:gd name="connsiteY0" fmla="*/ 1565 h 4299"/>
                <a:gd name="connsiteX1" fmla="*/ 119 w 4165"/>
                <a:gd name="connsiteY1" fmla="*/ 3162 h 4299"/>
                <a:gd name="connsiteX2" fmla="*/ 882 w 4165"/>
                <a:gd name="connsiteY2" fmla="*/ 4277 h 4299"/>
                <a:gd name="connsiteX3" fmla="*/ 4165 w 4165"/>
                <a:gd name="connsiteY3" fmla="*/ 0 h 4299"/>
                <a:gd name="connsiteX4" fmla="*/ 998 w 4165"/>
                <a:gd name="connsiteY4" fmla="*/ 3767 h 4299"/>
                <a:gd name="connsiteX5" fmla="*/ 905 w 4165"/>
                <a:gd name="connsiteY5" fmla="*/ 2777 h 4299"/>
                <a:gd name="connsiteX6" fmla="*/ 3024 w 4165"/>
                <a:gd name="connsiteY6" fmla="*/ 1565 h 4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5" h="4300">
                  <a:moveTo>
                    <a:pt x="3024" y="1565"/>
                  </a:moveTo>
                  <a:cubicBezTo>
                    <a:pt x="1920" y="2388"/>
                    <a:pt x="642" y="2183"/>
                    <a:pt x="119" y="3162"/>
                  </a:cubicBezTo>
                  <a:cubicBezTo>
                    <a:pt x="-297" y="4267"/>
                    <a:pt x="476" y="4360"/>
                    <a:pt x="882" y="4277"/>
                  </a:cubicBezTo>
                  <a:cubicBezTo>
                    <a:pt x="2805" y="4058"/>
                    <a:pt x="4104" y="849"/>
                    <a:pt x="4165" y="0"/>
                  </a:cubicBezTo>
                  <a:cubicBezTo>
                    <a:pt x="3841" y="890"/>
                    <a:pt x="2361" y="3568"/>
                    <a:pt x="998" y="3767"/>
                  </a:cubicBezTo>
                  <a:cubicBezTo>
                    <a:pt x="218" y="3967"/>
                    <a:pt x="279" y="3235"/>
                    <a:pt x="905" y="2777"/>
                  </a:cubicBezTo>
                  <a:cubicBezTo>
                    <a:pt x="1832" y="2228"/>
                    <a:pt x="2274" y="2419"/>
                    <a:pt x="3024" y="1565"/>
                  </a:cubicBezTo>
                  <a:close/>
                </a:path>
              </a:pathLst>
            </a:custGeom>
            <a:solidFill>
              <a:srgbClr val="5C0E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sp>
        <p:nvSpPr>
          <p:cNvPr id="23" name="Freeform 22"/>
          <p:cNvSpPr/>
          <p:nvPr/>
        </p:nvSpPr>
        <p:spPr>
          <a:xfrm>
            <a:off x="4756785" y="2825115"/>
            <a:ext cx="648335" cy="978535"/>
          </a:xfrm>
          <a:custGeom>
            <a:avLst/>
            <a:gdLst>
              <a:gd name="connsiteX0" fmla="*/ 0 w 1021"/>
              <a:gd name="connsiteY0" fmla="*/ 0 h 1541"/>
              <a:gd name="connsiteX1" fmla="*/ 1021 w 1021"/>
              <a:gd name="connsiteY1" fmla="*/ 1010 h 1541"/>
              <a:gd name="connsiteX2" fmla="*/ 583 w 1021"/>
              <a:gd name="connsiteY2" fmla="*/ 1541 h 1541"/>
              <a:gd name="connsiteX3" fmla="*/ 0 w 1021"/>
              <a:gd name="connsiteY3" fmla="*/ 0 h 1541"/>
            </a:gdLst>
            <a:ahLst/>
            <a:cxnLst>
              <a:cxn ang="0">
                <a:pos x="connsiteX0" y="connsiteY0"/>
              </a:cxn>
              <a:cxn ang="0">
                <a:pos x="connsiteX1" y="connsiteY1"/>
              </a:cxn>
              <a:cxn ang="0">
                <a:pos x="connsiteX2" y="connsiteY2"/>
              </a:cxn>
              <a:cxn ang="0">
                <a:pos x="connsiteX3" y="connsiteY3"/>
              </a:cxn>
            </a:cxnLst>
            <a:rect l="l" t="t" r="r" b="b"/>
            <a:pathLst>
              <a:path w="1021" h="1541">
                <a:moveTo>
                  <a:pt x="0" y="0"/>
                </a:moveTo>
                <a:cubicBezTo>
                  <a:pt x="479" y="219"/>
                  <a:pt x="708" y="625"/>
                  <a:pt x="1021" y="1010"/>
                </a:cubicBezTo>
                <a:lnTo>
                  <a:pt x="583" y="1541"/>
                </a:lnTo>
                <a:cubicBezTo>
                  <a:pt x="51" y="1507"/>
                  <a:pt x="31" y="458"/>
                  <a:pt x="0" y="0"/>
                </a:cubicBezTo>
                <a:close/>
              </a:path>
            </a:pathLst>
          </a:custGeom>
          <a:solidFill>
            <a:srgbClr val="76B7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4" name="Freeform 23"/>
          <p:cNvSpPr/>
          <p:nvPr/>
        </p:nvSpPr>
        <p:spPr>
          <a:xfrm>
            <a:off x="5118735" y="2164080"/>
            <a:ext cx="547370" cy="1531620"/>
          </a:xfrm>
          <a:custGeom>
            <a:avLst/>
            <a:gdLst>
              <a:gd name="connsiteX0" fmla="*/ 190 w 954"/>
              <a:gd name="connsiteY0" fmla="*/ 2734 h 2734"/>
              <a:gd name="connsiteX1" fmla="*/ 362 w 954"/>
              <a:gd name="connsiteY1" fmla="*/ 0 h 2734"/>
              <a:gd name="connsiteX2" fmla="*/ 954 w 954"/>
              <a:gd name="connsiteY2" fmla="*/ 2171 h 2734"/>
              <a:gd name="connsiteX3" fmla="*/ 190 w 954"/>
              <a:gd name="connsiteY3" fmla="*/ 2734 h 2734"/>
            </a:gdLst>
            <a:ahLst/>
            <a:cxnLst>
              <a:cxn ang="0">
                <a:pos x="connsiteX0" y="connsiteY0"/>
              </a:cxn>
              <a:cxn ang="0">
                <a:pos x="connsiteX1" y="connsiteY1"/>
              </a:cxn>
              <a:cxn ang="0">
                <a:pos x="connsiteX2" y="connsiteY2"/>
              </a:cxn>
              <a:cxn ang="0">
                <a:pos x="connsiteX3" y="connsiteY3"/>
              </a:cxn>
            </a:cxnLst>
            <a:rect l="l" t="t" r="r" b="b"/>
            <a:pathLst>
              <a:path w="954" h="2734">
                <a:moveTo>
                  <a:pt x="190" y="2734"/>
                </a:moveTo>
                <a:cubicBezTo>
                  <a:pt x="-19" y="2161"/>
                  <a:pt x="-166" y="850"/>
                  <a:pt x="362" y="0"/>
                </a:cubicBezTo>
                <a:cubicBezTo>
                  <a:pt x="984" y="658"/>
                  <a:pt x="941" y="1417"/>
                  <a:pt x="954" y="2171"/>
                </a:cubicBezTo>
                <a:cubicBezTo>
                  <a:pt x="679" y="2315"/>
                  <a:pt x="426" y="2438"/>
                  <a:pt x="190" y="2734"/>
                </a:cubicBezTo>
                <a:close/>
              </a:path>
            </a:pathLst>
          </a:custGeom>
          <a:solidFill>
            <a:srgbClr val="649B29"/>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5" name="Freeform 24"/>
          <p:cNvSpPr/>
          <p:nvPr/>
        </p:nvSpPr>
        <p:spPr>
          <a:xfrm>
            <a:off x="5408930" y="1758315"/>
            <a:ext cx="901700" cy="1765935"/>
          </a:xfrm>
          <a:custGeom>
            <a:avLst/>
            <a:gdLst>
              <a:gd name="connsiteX0" fmla="*/ 1576 w 1675"/>
              <a:gd name="connsiteY0" fmla="*/ 0 h 3332"/>
              <a:gd name="connsiteX1" fmla="*/ 6 w 1675"/>
              <a:gd name="connsiteY1" fmla="*/ 3332 h 3332"/>
              <a:gd name="connsiteX2" fmla="*/ 1227 w 1675"/>
              <a:gd name="connsiteY2" fmla="*/ 2747 h 3332"/>
              <a:gd name="connsiteX3" fmla="*/ 1576 w 1675"/>
              <a:gd name="connsiteY3" fmla="*/ 0 h 3332"/>
            </a:gdLst>
            <a:ahLst/>
            <a:cxnLst>
              <a:cxn ang="0">
                <a:pos x="connsiteX0" y="connsiteY0"/>
              </a:cxn>
              <a:cxn ang="0">
                <a:pos x="connsiteX1" y="connsiteY1"/>
              </a:cxn>
              <a:cxn ang="0">
                <a:pos x="connsiteX2" y="connsiteY2"/>
              </a:cxn>
              <a:cxn ang="0">
                <a:pos x="connsiteX3" y="connsiteY3"/>
              </a:cxn>
            </a:cxnLst>
            <a:rect l="l" t="t" r="r" b="b"/>
            <a:pathLst>
              <a:path w="1675" h="3332">
                <a:moveTo>
                  <a:pt x="1576" y="0"/>
                </a:moveTo>
                <a:cubicBezTo>
                  <a:pt x="49" y="1186"/>
                  <a:pt x="-29" y="2660"/>
                  <a:pt x="6" y="3332"/>
                </a:cubicBezTo>
                <a:lnTo>
                  <a:pt x="1227" y="2747"/>
                </a:lnTo>
                <a:cubicBezTo>
                  <a:pt x="1829" y="1701"/>
                  <a:pt x="1689" y="855"/>
                  <a:pt x="1576" y="0"/>
                </a:cubicBezTo>
                <a:close/>
              </a:path>
            </a:pathLst>
          </a:cu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6" name="Freeform 25"/>
          <p:cNvSpPr/>
          <p:nvPr/>
        </p:nvSpPr>
        <p:spPr>
          <a:xfrm>
            <a:off x="5724525" y="1639570"/>
            <a:ext cx="1991360" cy="1732280"/>
          </a:xfrm>
          <a:custGeom>
            <a:avLst/>
            <a:gdLst>
              <a:gd name="connsiteX0" fmla="*/ 3418 w 3418"/>
              <a:gd name="connsiteY0" fmla="*/ 0 h 3018"/>
              <a:gd name="connsiteX1" fmla="*/ 0 w 3418"/>
              <a:gd name="connsiteY1" fmla="*/ 3018 h 3018"/>
              <a:gd name="connsiteX2" fmla="*/ 1656 w 3418"/>
              <a:gd name="connsiteY2" fmla="*/ 2414 h 3018"/>
              <a:gd name="connsiteX3" fmla="*/ 3418 w 3418"/>
              <a:gd name="connsiteY3" fmla="*/ 0 h 3018"/>
            </a:gdLst>
            <a:ahLst/>
            <a:cxnLst>
              <a:cxn ang="0">
                <a:pos x="connsiteX0" y="connsiteY0"/>
              </a:cxn>
              <a:cxn ang="0">
                <a:pos x="connsiteX1" y="connsiteY1"/>
              </a:cxn>
              <a:cxn ang="0">
                <a:pos x="connsiteX2" y="connsiteY2"/>
              </a:cxn>
              <a:cxn ang="0">
                <a:pos x="connsiteX3" y="connsiteY3"/>
              </a:cxn>
            </a:cxnLst>
            <a:rect l="l" t="t" r="r" b="b"/>
            <a:pathLst>
              <a:path w="3418" h="3018">
                <a:moveTo>
                  <a:pt x="3418" y="0"/>
                </a:moveTo>
                <a:cubicBezTo>
                  <a:pt x="549" y="995"/>
                  <a:pt x="410" y="2224"/>
                  <a:pt x="0" y="3018"/>
                </a:cubicBezTo>
                <a:cubicBezTo>
                  <a:pt x="552" y="2817"/>
                  <a:pt x="1104" y="2685"/>
                  <a:pt x="1656" y="2414"/>
                </a:cubicBezTo>
                <a:cubicBezTo>
                  <a:pt x="3052" y="1320"/>
                  <a:pt x="3135" y="653"/>
                  <a:pt x="3418" y="0"/>
                </a:cubicBezTo>
                <a:close/>
              </a:path>
            </a:pathLst>
          </a:cu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7" name="Oval 26"/>
          <p:cNvSpPr/>
          <p:nvPr/>
        </p:nvSpPr>
        <p:spPr>
          <a:xfrm rot="1680000" flipH="1">
            <a:off x="4933315" y="3232150"/>
            <a:ext cx="295910" cy="362585"/>
          </a:xfrm>
          <a:prstGeom prst="ellipse">
            <a:avLst/>
          </a:prstGeom>
          <a:solidFill>
            <a:srgbClr val="5C0E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29" name="Freeform 28"/>
          <p:cNvSpPr/>
          <p:nvPr/>
        </p:nvSpPr>
        <p:spPr>
          <a:xfrm>
            <a:off x="5007169" y="2779395"/>
            <a:ext cx="1960185" cy="1918970"/>
          </a:xfrm>
          <a:custGeom>
            <a:avLst/>
            <a:gdLst>
              <a:gd name="connsiteX0" fmla="*/ 3087 w 3086"/>
              <a:gd name="connsiteY0" fmla="*/ 0 h 3022"/>
              <a:gd name="connsiteX1" fmla="*/ 182 w 3086"/>
              <a:gd name="connsiteY1" fmla="*/ 1597 h 3022"/>
              <a:gd name="connsiteX2" fmla="*/ 884 w 3086"/>
              <a:gd name="connsiteY2" fmla="*/ 3022 h 3022"/>
              <a:gd name="connsiteX3" fmla="*/ 2954 w 3086"/>
              <a:gd name="connsiteY3" fmla="*/ 1042 h 3022"/>
              <a:gd name="connsiteX4" fmla="*/ 1154 w 3086"/>
              <a:gd name="connsiteY4" fmla="*/ 2572 h 3022"/>
              <a:gd name="connsiteX5" fmla="*/ 968 w 3086"/>
              <a:gd name="connsiteY5" fmla="*/ 1212 h 3022"/>
              <a:gd name="connsiteX6" fmla="*/ 3087 w 3086"/>
              <a:gd name="connsiteY6" fmla="*/ 0 h 3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87" h="3022">
                <a:moveTo>
                  <a:pt x="3087" y="0"/>
                </a:moveTo>
                <a:cubicBezTo>
                  <a:pt x="1983" y="823"/>
                  <a:pt x="705" y="618"/>
                  <a:pt x="182" y="1597"/>
                </a:cubicBezTo>
                <a:cubicBezTo>
                  <a:pt x="-234" y="2702"/>
                  <a:pt x="90" y="2932"/>
                  <a:pt x="884" y="3022"/>
                </a:cubicBezTo>
                <a:cubicBezTo>
                  <a:pt x="2895" y="2962"/>
                  <a:pt x="2893" y="1891"/>
                  <a:pt x="2954" y="1042"/>
                </a:cubicBezTo>
                <a:cubicBezTo>
                  <a:pt x="1709" y="1762"/>
                  <a:pt x="2054" y="1777"/>
                  <a:pt x="1154" y="2572"/>
                </a:cubicBezTo>
                <a:cubicBezTo>
                  <a:pt x="374" y="2772"/>
                  <a:pt x="342" y="1670"/>
                  <a:pt x="968" y="1212"/>
                </a:cubicBezTo>
                <a:cubicBezTo>
                  <a:pt x="1895" y="663"/>
                  <a:pt x="2337" y="854"/>
                  <a:pt x="3087" y="0"/>
                </a:cubicBezTo>
                <a:close/>
              </a:path>
            </a:pathLst>
          </a:custGeom>
          <a:solidFill>
            <a:srgbClr val="5C0E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2" name="Freeform 31"/>
          <p:cNvSpPr/>
          <p:nvPr/>
        </p:nvSpPr>
        <p:spPr>
          <a:xfrm>
            <a:off x="7019925" y="4191635"/>
            <a:ext cx="648335" cy="978535"/>
          </a:xfrm>
          <a:custGeom>
            <a:avLst/>
            <a:gdLst>
              <a:gd name="connsiteX0" fmla="*/ 0 w 1021"/>
              <a:gd name="connsiteY0" fmla="*/ 0 h 1541"/>
              <a:gd name="connsiteX1" fmla="*/ 1021 w 1021"/>
              <a:gd name="connsiteY1" fmla="*/ 1010 h 1541"/>
              <a:gd name="connsiteX2" fmla="*/ 583 w 1021"/>
              <a:gd name="connsiteY2" fmla="*/ 1541 h 1541"/>
              <a:gd name="connsiteX3" fmla="*/ 0 w 1021"/>
              <a:gd name="connsiteY3" fmla="*/ 0 h 1541"/>
            </a:gdLst>
            <a:ahLst/>
            <a:cxnLst>
              <a:cxn ang="0">
                <a:pos x="connsiteX0" y="connsiteY0"/>
              </a:cxn>
              <a:cxn ang="0">
                <a:pos x="connsiteX1" y="connsiteY1"/>
              </a:cxn>
              <a:cxn ang="0">
                <a:pos x="connsiteX2" y="connsiteY2"/>
              </a:cxn>
              <a:cxn ang="0">
                <a:pos x="connsiteX3" y="connsiteY3"/>
              </a:cxn>
            </a:cxnLst>
            <a:rect l="l" t="t" r="r" b="b"/>
            <a:pathLst>
              <a:path w="1021" h="1541">
                <a:moveTo>
                  <a:pt x="0" y="0"/>
                </a:moveTo>
                <a:cubicBezTo>
                  <a:pt x="479" y="219"/>
                  <a:pt x="708" y="625"/>
                  <a:pt x="1021" y="1010"/>
                </a:cubicBezTo>
                <a:lnTo>
                  <a:pt x="583" y="1541"/>
                </a:lnTo>
                <a:cubicBezTo>
                  <a:pt x="-83" y="875"/>
                  <a:pt x="31" y="458"/>
                  <a:pt x="0" y="0"/>
                </a:cubicBezTo>
                <a:close/>
              </a:path>
            </a:pathLst>
          </a:custGeom>
          <a:solidFill>
            <a:srgbClr val="76B7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3" name="Freeform 32"/>
          <p:cNvSpPr/>
          <p:nvPr/>
        </p:nvSpPr>
        <p:spPr>
          <a:xfrm>
            <a:off x="7381875" y="3530600"/>
            <a:ext cx="547370" cy="1531620"/>
          </a:xfrm>
          <a:custGeom>
            <a:avLst/>
            <a:gdLst>
              <a:gd name="connsiteX0" fmla="*/ 190 w 954"/>
              <a:gd name="connsiteY0" fmla="*/ 2734 h 2734"/>
              <a:gd name="connsiteX1" fmla="*/ 362 w 954"/>
              <a:gd name="connsiteY1" fmla="*/ 0 h 2734"/>
              <a:gd name="connsiteX2" fmla="*/ 954 w 954"/>
              <a:gd name="connsiteY2" fmla="*/ 2171 h 2734"/>
              <a:gd name="connsiteX3" fmla="*/ 190 w 954"/>
              <a:gd name="connsiteY3" fmla="*/ 2734 h 2734"/>
            </a:gdLst>
            <a:ahLst/>
            <a:cxnLst>
              <a:cxn ang="0">
                <a:pos x="connsiteX0" y="connsiteY0"/>
              </a:cxn>
              <a:cxn ang="0">
                <a:pos x="connsiteX1" y="connsiteY1"/>
              </a:cxn>
              <a:cxn ang="0">
                <a:pos x="connsiteX2" y="connsiteY2"/>
              </a:cxn>
              <a:cxn ang="0">
                <a:pos x="connsiteX3" y="connsiteY3"/>
              </a:cxn>
            </a:cxnLst>
            <a:rect l="l" t="t" r="r" b="b"/>
            <a:pathLst>
              <a:path w="954" h="2734">
                <a:moveTo>
                  <a:pt x="190" y="2734"/>
                </a:moveTo>
                <a:cubicBezTo>
                  <a:pt x="-19" y="2161"/>
                  <a:pt x="-166" y="850"/>
                  <a:pt x="362" y="0"/>
                </a:cubicBezTo>
                <a:cubicBezTo>
                  <a:pt x="984" y="658"/>
                  <a:pt x="941" y="1417"/>
                  <a:pt x="954" y="2171"/>
                </a:cubicBezTo>
                <a:cubicBezTo>
                  <a:pt x="679" y="2315"/>
                  <a:pt x="426" y="2438"/>
                  <a:pt x="190" y="2734"/>
                </a:cubicBezTo>
                <a:close/>
              </a:path>
            </a:pathLst>
          </a:custGeom>
          <a:solidFill>
            <a:srgbClr val="649B29"/>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4" name="Freeform 33"/>
          <p:cNvSpPr/>
          <p:nvPr/>
        </p:nvSpPr>
        <p:spPr>
          <a:xfrm>
            <a:off x="7672070" y="3124835"/>
            <a:ext cx="901700" cy="1765935"/>
          </a:xfrm>
          <a:custGeom>
            <a:avLst/>
            <a:gdLst>
              <a:gd name="connsiteX0" fmla="*/ 1576 w 1675"/>
              <a:gd name="connsiteY0" fmla="*/ 0 h 3332"/>
              <a:gd name="connsiteX1" fmla="*/ 6 w 1675"/>
              <a:gd name="connsiteY1" fmla="*/ 3332 h 3332"/>
              <a:gd name="connsiteX2" fmla="*/ 1227 w 1675"/>
              <a:gd name="connsiteY2" fmla="*/ 2747 h 3332"/>
              <a:gd name="connsiteX3" fmla="*/ 1576 w 1675"/>
              <a:gd name="connsiteY3" fmla="*/ 0 h 3332"/>
            </a:gdLst>
            <a:ahLst/>
            <a:cxnLst>
              <a:cxn ang="0">
                <a:pos x="connsiteX0" y="connsiteY0"/>
              </a:cxn>
              <a:cxn ang="0">
                <a:pos x="connsiteX1" y="connsiteY1"/>
              </a:cxn>
              <a:cxn ang="0">
                <a:pos x="connsiteX2" y="connsiteY2"/>
              </a:cxn>
              <a:cxn ang="0">
                <a:pos x="connsiteX3" y="connsiteY3"/>
              </a:cxn>
            </a:cxnLst>
            <a:rect l="l" t="t" r="r" b="b"/>
            <a:pathLst>
              <a:path w="1675" h="3332">
                <a:moveTo>
                  <a:pt x="1576" y="0"/>
                </a:moveTo>
                <a:cubicBezTo>
                  <a:pt x="49" y="1186"/>
                  <a:pt x="-29" y="2660"/>
                  <a:pt x="6" y="3332"/>
                </a:cubicBezTo>
                <a:lnTo>
                  <a:pt x="1227" y="2747"/>
                </a:lnTo>
                <a:cubicBezTo>
                  <a:pt x="1829" y="1701"/>
                  <a:pt x="1689" y="855"/>
                  <a:pt x="1576" y="0"/>
                </a:cubicBezTo>
                <a:close/>
              </a:path>
            </a:pathLst>
          </a:cu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5" name="Freeform 34"/>
          <p:cNvSpPr/>
          <p:nvPr/>
        </p:nvSpPr>
        <p:spPr>
          <a:xfrm>
            <a:off x="7987665" y="3006090"/>
            <a:ext cx="1991360" cy="1732280"/>
          </a:xfrm>
          <a:custGeom>
            <a:avLst/>
            <a:gdLst>
              <a:gd name="connsiteX0" fmla="*/ 3418 w 3418"/>
              <a:gd name="connsiteY0" fmla="*/ 0 h 3018"/>
              <a:gd name="connsiteX1" fmla="*/ 0 w 3418"/>
              <a:gd name="connsiteY1" fmla="*/ 3018 h 3018"/>
              <a:gd name="connsiteX2" fmla="*/ 1656 w 3418"/>
              <a:gd name="connsiteY2" fmla="*/ 2414 h 3018"/>
              <a:gd name="connsiteX3" fmla="*/ 3418 w 3418"/>
              <a:gd name="connsiteY3" fmla="*/ 0 h 3018"/>
            </a:gdLst>
            <a:ahLst/>
            <a:cxnLst>
              <a:cxn ang="0">
                <a:pos x="connsiteX0" y="connsiteY0"/>
              </a:cxn>
              <a:cxn ang="0">
                <a:pos x="connsiteX1" y="connsiteY1"/>
              </a:cxn>
              <a:cxn ang="0">
                <a:pos x="connsiteX2" y="connsiteY2"/>
              </a:cxn>
              <a:cxn ang="0">
                <a:pos x="connsiteX3" y="connsiteY3"/>
              </a:cxn>
            </a:cxnLst>
            <a:rect l="l" t="t" r="r" b="b"/>
            <a:pathLst>
              <a:path w="3418" h="3018">
                <a:moveTo>
                  <a:pt x="3418" y="0"/>
                </a:moveTo>
                <a:cubicBezTo>
                  <a:pt x="549" y="995"/>
                  <a:pt x="410" y="2224"/>
                  <a:pt x="0" y="3018"/>
                </a:cubicBezTo>
                <a:cubicBezTo>
                  <a:pt x="552" y="2817"/>
                  <a:pt x="1104" y="2685"/>
                  <a:pt x="1656" y="2414"/>
                </a:cubicBezTo>
                <a:cubicBezTo>
                  <a:pt x="3052" y="1320"/>
                  <a:pt x="3135" y="653"/>
                  <a:pt x="3418" y="0"/>
                </a:cubicBezTo>
                <a:close/>
              </a:path>
            </a:pathLst>
          </a:cu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6" name="Oval 35"/>
          <p:cNvSpPr/>
          <p:nvPr/>
        </p:nvSpPr>
        <p:spPr>
          <a:xfrm rot="1680000" flipH="1">
            <a:off x="7196455" y="4651375"/>
            <a:ext cx="295910" cy="362585"/>
          </a:xfrm>
          <a:prstGeom prst="ellipse">
            <a:avLst/>
          </a:prstGeom>
          <a:solidFill>
            <a:srgbClr val="5C0E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7" name="Freeform 36"/>
          <p:cNvSpPr/>
          <p:nvPr/>
        </p:nvSpPr>
        <p:spPr>
          <a:xfrm>
            <a:off x="6901180" y="5124450"/>
            <a:ext cx="495935" cy="356870"/>
          </a:xfrm>
          <a:custGeom>
            <a:avLst/>
            <a:gdLst>
              <a:gd name="connsiteX0" fmla="*/ 718 w 781"/>
              <a:gd name="connsiteY0" fmla="*/ 562 h 561"/>
              <a:gd name="connsiteX1" fmla="*/ 0 w 781"/>
              <a:gd name="connsiteY1" fmla="*/ 63 h 561"/>
              <a:gd name="connsiteX2" fmla="*/ 781 w 781"/>
              <a:gd name="connsiteY2" fmla="*/ 73 h 561"/>
              <a:gd name="connsiteX3" fmla="*/ 718 w 781"/>
              <a:gd name="connsiteY3" fmla="*/ 562 h 561"/>
            </a:gdLst>
            <a:ahLst/>
            <a:cxnLst>
              <a:cxn ang="0">
                <a:pos x="connsiteX0" y="connsiteY0"/>
              </a:cxn>
              <a:cxn ang="0">
                <a:pos x="connsiteX1" y="connsiteY1"/>
              </a:cxn>
              <a:cxn ang="0">
                <a:pos x="connsiteX2" y="connsiteY2"/>
              </a:cxn>
              <a:cxn ang="0">
                <a:pos x="connsiteX3" y="connsiteY3"/>
              </a:cxn>
            </a:cxnLst>
            <a:rect l="l" t="t" r="r" b="b"/>
            <a:pathLst>
              <a:path w="781" h="562">
                <a:moveTo>
                  <a:pt x="718" y="562"/>
                </a:moveTo>
                <a:cubicBezTo>
                  <a:pt x="447" y="499"/>
                  <a:pt x="166" y="343"/>
                  <a:pt x="0" y="63"/>
                </a:cubicBezTo>
                <a:cubicBezTo>
                  <a:pt x="260" y="11"/>
                  <a:pt x="416" y="-52"/>
                  <a:pt x="781" y="73"/>
                </a:cubicBezTo>
                <a:lnTo>
                  <a:pt x="718" y="562"/>
                </a:lnTo>
                <a:close/>
              </a:path>
            </a:pathLst>
          </a:cu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38" name="Freeform 37"/>
          <p:cNvSpPr/>
          <p:nvPr/>
        </p:nvSpPr>
        <p:spPr>
          <a:xfrm>
            <a:off x="7312660" y="3152140"/>
            <a:ext cx="2644775" cy="2730500"/>
          </a:xfrm>
          <a:custGeom>
            <a:avLst/>
            <a:gdLst>
              <a:gd name="connsiteX0" fmla="*/ 3024 w 4165"/>
              <a:gd name="connsiteY0" fmla="*/ 1565 h 4299"/>
              <a:gd name="connsiteX1" fmla="*/ 119 w 4165"/>
              <a:gd name="connsiteY1" fmla="*/ 3162 h 4299"/>
              <a:gd name="connsiteX2" fmla="*/ 882 w 4165"/>
              <a:gd name="connsiteY2" fmla="*/ 4277 h 4299"/>
              <a:gd name="connsiteX3" fmla="*/ 4165 w 4165"/>
              <a:gd name="connsiteY3" fmla="*/ 0 h 4299"/>
              <a:gd name="connsiteX4" fmla="*/ 998 w 4165"/>
              <a:gd name="connsiteY4" fmla="*/ 3767 h 4299"/>
              <a:gd name="connsiteX5" fmla="*/ 905 w 4165"/>
              <a:gd name="connsiteY5" fmla="*/ 2777 h 4299"/>
              <a:gd name="connsiteX6" fmla="*/ 3024 w 4165"/>
              <a:gd name="connsiteY6" fmla="*/ 1565 h 4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5" h="4300">
                <a:moveTo>
                  <a:pt x="3024" y="1565"/>
                </a:moveTo>
                <a:cubicBezTo>
                  <a:pt x="1920" y="2388"/>
                  <a:pt x="642" y="2183"/>
                  <a:pt x="119" y="3162"/>
                </a:cubicBezTo>
                <a:cubicBezTo>
                  <a:pt x="-297" y="4267"/>
                  <a:pt x="476" y="4360"/>
                  <a:pt x="882" y="4277"/>
                </a:cubicBezTo>
                <a:cubicBezTo>
                  <a:pt x="2805" y="4058"/>
                  <a:pt x="4104" y="849"/>
                  <a:pt x="4165" y="0"/>
                </a:cubicBezTo>
                <a:cubicBezTo>
                  <a:pt x="3841" y="890"/>
                  <a:pt x="2361" y="3568"/>
                  <a:pt x="998" y="3767"/>
                </a:cubicBezTo>
                <a:cubicBezTo>
                  <a:pt x="218" y="3967"/>
                  <a:pt x="279" y="3235"/>
                  <a:pt x="905" y="2777"/>
                </a:cubicBezTo>
                <a:cubicBezTo>
                  <a:pt x="1832" y="2228"/>
                  <a:pt x="2274" y="2419"/>
                  <a:pt x="3024" y="1565"/>
                </a:cubicBezTo>
                <a:close/>
              </a:path>
            </a:pathLst>
          </a:custGeom>
          <a:solidFill>
            <a:srgbClr val="5C0E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p:txBody>
          <a:bodyPr/>
          <a:p>
            <a:endParaRPr lang="en-US"/>
          </a:p>
        </p:txBody>
      </p:sp>
      <p:sp>
        <p:nvSpPr>
          <p:cNvPr id="4" name="Content Placeholder 3"/>
          <p:cNvSpPr>
            <a:spLocks noGrp="1"/>
          </p:cNvSpPr>
          <p:nvPr>
            <p:ph sz="half" idx="2"/>
          </p:nvPr>
        </p:nvSpPr>
        <p:spPr/>
        <p:txBody>
          <a:bodyPr/>
          <a:p>
            <a:endParaRPr lang="en-US"/>
          </a:p>
        </p:txBody>
      </p:sp>
      <p:sp>
        <p:nvSpPr>
          <p:cNvPr id="16" name="Freeform 15"/>
          <p:cNvSpPr/>
          <p:nvPr/>
        </p:nvSpPr>
        <p:spPr>
          <a:xfrm rot="20880000">
            <a:off x="2629535" y="2052955"/>
            <a:ext cx="2851150" cy="2677160"/>
          </a:xfrm>
          <a:custGeom>
            <a:avLst/>
            <a:gdLst>
              <a:gd name="connsiteX0" fmla="*/ 3024 w 4490"/>
              <a:gd name="connsiteY0" fmla="*/ 1481 h 4215"/>
              <a:gd name="connsiteX1" fmla="*/ 119 w 4490"/>
              <a:gd name="connsiteY1" fmla="*/ 3078 h 4215"/>
              <a:gd name="connsiteX2" fmla="*/ 882 w 4490"/>
              <a:gd name="connsiteY2" fmla="*/ 4193 h 4215"/>
              <a:gd name="connsiteX3" fmla="*/ 4490 w 4490"/>
              <a:gd name="connsiteY3" fmla="*/ 0 h 4215"/>
              <a:gd name="connsiteX4" fmla="*/ 998 w 4490"/>
              <a:gd name="connsiteY4" fmla="*/ 3683 h 4215"/>
              <a:gd name="connsiteX5" fmla="*/ 905 w 4490"/>
              <a:gd name="connsiteY5" fmla="*/ 2693 h 4215"/>
              <a:gd name="connsiteX6" fmla="*/ 3024 w 4490"/>
              <a:gd name="connsiteY6" fmla="*/ 1481 h 4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90" h="4216">
                <a:moveTo>
                  <a:pt x="3024" y="1481"/>
                </a:moveTo>
                <a:cubicBezTo>
                  <a:pt x="1920" y="2304"/>
                  <a:pt x="642" y="2099"/>
                  <a:pt x="119" y="3078"/>
                </a:cubicBezTo>
                <a:cubicBezTo>
                  <a:pt x="-297" y="4183"/>
                  <a:pt x="476" y="4276"/>
                  <a:pt x="882" y="4193"/>
                </a:cubicBezTo>
                <a:cubicBezTo>
                  <a:pt x="2805" y="3974"/>
                  <a:pt x="4429" y="849"/>
                  <a:pt x="4490" y="0"/>
                </a:cubicBezTo>
                <a:cubicBezTo>
                  <a:pt x="4166" y="890"/>
                  <a:pt x="2361" y="3484"/>
                  <a:pt x="998" y="3683"/>
                </a:cubicBezTo>
                <a:cubicBezTo>
                  <a:pt x="218" y="3883"/>
                  <a:pt x="279" y="3151"/>
                  <a:pt x="905" y="2693"/>
                </a:cubicBezTo>
                <a:cubicBezTo>
                  <a:pt x="1832" y="2144"/>
                  <a:pt x="2274" y="2335"/>
                  <a:pt x="3024" y="1481"/>
                </a:cubicBezTo>
                <a:close/>
              </a:path>
            </a:pathLst>
          </a:custGeom>
          <a:solidFill>
            <a:srgbClr val="5C0E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nvGrpSpPr>
          <p:cNvPr id="6" name="Group 5"/>
          <p:cNvGrpSpPr/>
          <p:nvPr/>
        </p:nvGrpSpPr>
        <p:grpSpPr>
          <a:xfrm>
            <a:off x="2400935" y="1817370"/>
            <a:ext cx="2755265" cy="2663190"/>
            <a:chOff x="3774" y="2862"/>
            <a:chExt cx="4339" cy="4194"/>
          </a:xfrm>
        </p:grpSpPr>
        <p:sp>
          <p:nvSpPr>
            <p:cNvPr id="18" name="Freeform 17"/>
            <p:cNvSpPr/>
            <p:nvPr/>
          </p:nvSpPr>
          <p:spPr>
            <a:xfrm rot="420000">
              <a:off x="3802" y="6494"/>
              <a:ext cx="781" cy="562"/>
            </a:xfrm>
            <a:custGeom>
              <a:avLst/>
              <a:gdLst>
                <a:gd name="connsiteX0" fmla="*/ 718 w 781"/>
                <a:gd name="connsiteY0" fmla="*/ 562 h 561"/>
                <a:gd name="connsiteX1" fmla="*/ 0 w 781"/>
                <a:gd name="connsiteY1" fmla="*/ 63 h 561"/>
                <a:gd name="connsiteX2" fmla="*/ 781 w 781"/>
                <a:gd name="connsiteY2" fmla="*/ 73 h 561"/>
                <a:gd name="connsiteX3" fmla="*/ 718 w 781"/>
                <a:gd name="connsiteY3" fmla="*/ 562 h 561"/>
              </a:gdLst>
              <a:ahLst/>
              <a:cxnLst>
                <a:cxn ang="0">
                  <a:pos x="connsiteX0" y="connsiteY0"/>
                </a:cxn>
                <a:cxn ang="0">
                  <a:pos x="connsiteX1" y="connsiteY1"/>
                </a:cxn>
                <a:cxn ang="0">
                  <a:pos x="connsiteX2" y="connsiteY2"/>
                </a:cxn>
                <a:cxn ang="0">
                  <a:pos x="connsiteX3" y="connsiteY3"/>
                </a:cxn>
              </a:cxnLst>
              <a:rect l="l" t="t" r="r" b="b"/>
              <a:pathLst>
                <a:path w="781" h="562">
                  <a:moveTo>
                    <a:pt x="718" y="562"/>
                  </a:moveTo>
                  <a:cubicBezTo>
                    <a:pt x="447" y="499"/>
                    <a:pt x="166" y="343"/>
                    <a:pt x="0" y="63"/>
                  </a:cubicBezTo>
                  <a:cubicBezTo>
                    <a:pt x="260" y="11"/>
                    <a:pt x="416" y="-52"/>
                    <a:pt x="781" y="73"/>
                  </a:cubicBezTo>
                  <a:lnTo>
                    <a:pt x="718" y="562"/>
                  </a:lnTo>
                  <a:close/>
                </a:path>
              </a:pathLst>
            </a:custGeom>
            <a:solidFill>
              <a:srgbClr val="29FF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7" name="Freeform 16"/>
            <p:cNvSpPr/>
            <p:nvPr/>
          </p:nvSpPr>
          <p:spPr>
            <a:xfrm rot="20880000">
              <a:off x="3774" y="5238"/>
              <a:ext cx="1021" cy="1541"/>
            </a:xfrm>
            <a:custGeom>
              <a:avLst/>
              <a:gdLst>
                <a:gd name="connsiteX0" fmla="*/ 0 w 1021"/>
                <a:gd name="connsiteY0" fmla="*/ 0 h 1541"/>
                <a:gd name="connsiteX1" fmla="*/ 1021 w 1021"/>
                <a:gd name="connsiteY1" fmla="*/ 1010 h 1541"/>
                <a:gd name="connsiteX2" fmla="*/ 583 w 1021"/>
                <a:gd name="connsiteY2" fmla="*/ 1541 h 1541"/>
                <a:gd name="connsiteX3" fmla="*/ 0 w 1021"/>
                <a:gd name="connsiteY3" fmla="*/ 0 h 1541"/>
              </a:gdLst>
              <a:ahLst/>
              <a:cxnLst>
                <a:cxn ang="0">
                  <a:pos x="connsiteX0" y="connsiteY0"/>
                </a:cxn>
                <a:cxn ang="0">
                  <a:pos x="connsiteX1" y="connsiteY1"/>
                </a:cxn>
                <a:cxn ang="0">
                  <a:pos x="connsiteX2" y="connsiteY2"/>
                </a:cxn>
                <a:cxn ang="0">
                  <a:pos x="connsiteX3" y="connsiteY3"/>
                </a:cxn>
              </a:cxnLst>
              <a:rect l="l" t="t" r="r" b="b"/>
              <a:pathLst>
                <a:path w="1021" h="1541">
                  <a:moveTo>
                    <a:pt x="0" y="0"/>
                  </a:moveTo>
                  <a:cubicBezTo>
                    <a:pt x="479" y="219"/>
                    <a:pt x="708" y="625"/>
                    <a:pt x="1021" y="1010"/>
                  </a:cubicBezTo>
                  <a:lnTo>
                    <a:pt x="583" y="1541"/>
                  </a:lnTo>
                  <a:cubicBezTo>
                    <a:pt x="-83" y="875"/>
                    <a:pt x="31" y="458"/>
                    <a:pt x="0" y="0"/>
                  </a:cubicBezTo>
                  <a:close/>
                </a:path>
              </a:pathLst>
            </a:custGeom>
            <a:solidFill>
              <a:srgbClr val="00E4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7" name="Freeform 6"/>
            <p:cNvSpPr/>
            <p:nvPr/>
          </p:nvSpPr>
          <p:spPr>
            <a:xfrm rot="20880000">
              <a:off x="4208" y="4108"/>
              <a:ext cx="862" cy="2412"/>
            </a:xfrm>
            <a:custGeom>
              <a:avLst/>
              <a:gdLst>
                <a:gd name="connsiteX0" fmla="*/ 190 w 954"/>
                <a:gd name="connsiteY0" fmla="*/ 2734 h 2734"/>
                <a:gd name="connsiteX1" fmla="*/ 362 w 954"/>
                <a:gd name="connsiteY1" fmla="*/ 0 h 2734"/>
                <a:gd name="connsiteX2" fmla="*/ 954 w 954"/>
                <a:gd name="connsiteY2" fmla="*/ 2171 h 2734"/>
                <a:gd name="connsiteX3" fmla="*/ 190 w 954"/>
                <a:gd name="connsiteY3" fmla="*/ 2734 h 2734"/>
              </a:gdLst>
              <a:ahLst/>
              <a:cxnLst>
                <a:cxn ang="0">
                  <a:pos x="connsiteX0" y="connsiteY0"/>
                </a:cxn>
                <a:cxn ang="0">
                  <a:pos x="connsiteX1" y="connsiteY1"/>
                </a:cxn>
                <a:cxn ang="0">
                  <a:pos x="connsiteX2" y="connsiteY2"/>
                </a:cxn>
                <a:cxn ang="0">
                  <a:pos x="connsiteX3" y="connsiteY3"/>
                </a:cxn>
              </a:cxnLst>
              <a:rect l="l" t="t" r="r" b="b"/>
              <a:pathLst>
                <a:path w="954" h="2734">
                  <a:moveTo>
                    <a:pt x="190" y="2734"/>
                  </a:moveTo>
                  <a:cubicBezTo>
                    <a:pt x="-19" y="2161"/>
                    <a:pt x="-166" y="850"/>
                    <a:pt x="362" y="0"/>
                  </a:cubicBezTo>
                  <a:cubicBezTo>
                    <a:pt x="984" y="658"/>
                    <a:pt x="941" y="1417"/>
                    <a:pt x="954" y="2171"/>
                  </a:cubicBezTo>
                  <a:cubicBezTo>
                    <a:pt x="679" y="2315"/>
                    <a:pt x="426" y="2438"/>
                    <a:pt x="190" y="2734"/>
                  </a:cubicBez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8" name="Freeform 7"/>
            <p:cNvSpPr/>
            <p:nvPr/>
          </p:nvSpPr>
          <p:spPr>
            <a:xfrm rot="20880000">
              <a:off x="4554" y="3326"/>
              <a:ext cx="1420" cy="2781"/>
            </a:xfrm>
            <a:custGeom>
              <a:avLst/>
              <a:gdLst>
                <a:gd name="connsiteX0" fmla="*/ 1576 w 1675"/>
                <a:gd name="connsiteY0" fmla="*/ 0 h 3332"/>
                <a:gd name="connsiteX1" fmla="*/ 6 w 1675"/>
                <a:gd name="connsiteY1" fmla="*/ 3332 h 3332"/>
                <a:gd name="connsiteX2" fmla="*/ 1227 w 1675"/>
                <a:gd name="connsiteY2" fmla="*/ 2747 h 3332"/>
                <a:gd name="connsiteX3" fmla="*/ 1576 w 1675"/>
                <a:gd name="connsiteY3" fmla="*/ 0 h 3332"/>
              </a:gdLst>
              <a:ahLst/>
              <a:cxnLst>
                <a:cxn ang="0">
                  <a:pos x="connsiteX0" y="connsiteY0"/>
                </a:cxn>
                <a:cxn ang="0">
                  <a:pos x="connsiteX1" y="connsiteY1"/>
                </a:cxn>
                <a:cxn ang="0">
                  <a:pos x="connsiteX2" y="connsiteY2"/>
                </a:cxn>
                <a:cxn ang="0">
                  <a:pos x="connsiteX3" y="connsiteY3"/>
                </a:cxn>
              </a:cxnLst>
              <a:rect l="l" t="t" r="r" b="b"/>
              <a:pathLst>
                <a:path w="1675" h="3332">
                  <a:moveTo>
                    <a:pt x="1576" y="0"/>
                  </a:moveTo>
                  <a:cubicBezTo>
                    <a:pt x="49" y="1186"/>
                    <a:pt x="-29" y="2660"/>
                    <a:pt x="6" y="3332"/>
                  </a:cubicBezTo>
                  <a:lnTo>
                    <a:pt x="1227" y="2747"/>
                  </a:lnTo>
                  <a:cubicBezTo>
                    <a:pt x="1829" y="1701"/>
                    <a:pt x="1689" y="855"/>
                    <a:pt x="1576" y="0"/>
                  </a:cubicBezTo>
                  <a:close/>
                </a:path>
              </a:pathLst>
            </a:custGeom>
            <a:solidFill>
              <a:srgbClr val="527B0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9" name="Freeform 8"/>
            <p:cNvSpPr/>
            <p:nvPr/>
          </p:nvSpPr>
          <p:spPr>
            <a:xfrm rot="20880000">
              <a:off x="4977" y="2862"/>
              <a:ext cx="3136" cy="2728"/>
            </a:xfrm>
            <a:custGeom>
              <a:avLst/>
              <a:gdLst>
                <a:gd name="connsiteX0" fmla="*/ 3418 w 3418"/>
                <a:gd name="connsiteY0" fmla="*/ 0 h 3018"/>
                <a:gd name="connsiteX1" fmla="*/ 0 w 3418"/>
                <a:gd name="connsiteY1" fmla="*/ 3018 h 3018"/>
                <a:gd name="connsiteX2" fmla="*/ 1656 w 3418"/>
                <a:gd name="connsiteY2" fmla="*/ 2414 h 3018"/>
                <a:gd name="connsiteX3" fmla="*/ 3418 w 3418"/>
                <a:gd name="connsiteY3" fmla="*/ 0 h 3018"/>
              </a:gdLst>
              <a:ahLst/>
              <a:cxnLst>
                <a:cxn ang="0">
                  <a:pos x="connsiteX0" y="connsiteY0"/>
                </a:cxn>
                <a:cxn ang="0">
                  <a:pos x="connsiteX1" y="connsiteY1"/>
                </a:cxn>
                <a:cxn ang="0">
                  <a:pos x="connsiteX2" y="connsiteY2"/>
                </a:cxn>
                <a:cxn ang="0">
                  <a:pos x="connsiteX3" y="connsiteY3"/>
                </a:cxn>
              </a:cxnLst>
              <a:rect l="l" t="t" r="r" b="b"/>
              <a:pathLst>
                <a:path w="3418" h="3018">
                  <a:moveTo>
                    <a:pt x="3418" y="0"/>
                  </a:moveTo>
                  <a:cubicBezTo>
                    <a:pt x="549" y="995"/>
                    <a:pt x="410" y="2224"/>
                    <a:pt x="0" y="3018"/>
                  </a:cubicBezTo>
                  <a:cubicBezTo>
                    <a:pt x="552" y="2817"/>
                    <a:pt x="1104" y="2685"/>
                    <a:pt x="1656" y="2414"/>
                  </a:cubicBezTo>
                  <a:cubicBezTo>
                    <a:pt x="3052" y="1320"/>
                    <a:pt x="3135" y="653"/>
                    <a:pt x="3418"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sp>
          <p:nvSpPr>
            <p:cNvPr id="11" name="Oval 10"/>
            <p:cNvSpPr/>
            <p:nvPr/>
          </p:nvSpPr>
          <p:spPr>
            <a:xfrm rot="960000" flipH="1">
              <a:off x="4052" y="6016"/>
              <a:ext cx="466" cy="571"/>
            </a:xfrm>
            <a:prstGeom prst="ellipse">
              <a:avLst/>
            </a:prstGeom>
            <a:solidFill>
              <a:srgbClr val="5C0E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3193</Words>
  <Application>WPS Presentation</Application>
  <PresentationFormat>Widescreen</PresentationFormat>
  <Paragraphs>88</Paragraphs>
  <Slides>6</Slides>
  <Notes>0</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6</vt:i4>
      </vt:variant>
    </vt:vector>
  </HeadingPairs>
  <TitlesOfParts>
    <vt:vector size="16" baseType="lpstr">
      <vt:lpstr>Arial</vt:lpstr>
      <vt:lpstr>SimSun</vt:lpstr>
      <vt:lpstr>Wingdings</vt:lpstr>
      <vt:lpstr>Times New Roman</vt:lpstr>
      <vt:lpstr>Calibri</vt:lpstr>
      <vt:lpstr>Microsoft YaHei</vt:lpstr>
      <vt:lpstr/>
      <vt:lpstr>Arial Unicode MS</vt:lpstr>
      <vt:lpstr>Calibri Light</vt:lpstr>
      <vt:lpstr>Office Theme</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WPP Presentation</dc:title>
  <dc:creator>WIN7</dc:creator>
  <cp:lastModifiedBy>WIN7</cp:lastModifiedBy>
  <cp:revision>11</cp:revision>
  <dcterms:created xsi:type="dcterms:W3CDTF">2018-02-07T04:30:00Z</dcterms:created>
  <dcterms:modified xsi:type="dcterms:W3CDTF">2018-02-07T11:17:51Z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1033-10.2.0.5996</vt:lpwstr>
  </property>
</Properties>
</file>